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8" r:id="rId30"/>
    <p:sldId id="319" r:id="rId31"/>
    <p:sldId id="320" r:id="rId32"/>
    <p:sldId id="321" r:id="rId33"/>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tableStyles" Target="tableStyles.xml"/><Relationship Id="rId35" Type="http://schemas.openxmlformats.org/officeDocument/2006/relationships/presProps" Target="presProps.xml"/><Relationship Id="rId36" Type="http://schemas.openxmlformats.org/officeDocument/2006/relationships/viewProps" Target="viewProps.xml"/><Relationship Id="rId3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89" name=""/>
        <p:cNvGrpSpPr/>
        <p:nvPr/>
      </p:nvGrpSpPr>
      <p:grpSpPr>
        <a:xfrm>
          <a:off x="0" y="0"/>
          <a:ext cx="0" cy="0"/>
          <a:chOff x="0" y="0"/>
          <a:chExt cx="0" cy="0"/>
        </a:xfrm>
      </p:grpSpPr>
      <p:sp>
        <p:nvSpPr>
          <p:cNvPr id="104867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46"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83" name=""/>
        <p:cNvGrpSpPr/>
        <p:nvPr/>
      </p:nvGrpSpPr>
      <p:grpSpPr>
        <a:xfrm>
          <a:off x="0" y="0"/>
          <a:ext cx="0" cy="0"/>
          <a:chOff x="0" y="0"/>
          <a:chExt cx="0" cy="0"/>
        </a:xfrm>
      </p:grpSpPr>
      <p:sp>
        <p:nvSpPr>
          <p:cNvPr id="1048638" name="Title 1"/>
          <p:cNvSpPr>
            <a:spLocks noGrp="1"/>
          </p:cNvSpPr>
          <p:nvPr>
            <p:ph type="title"/>
          </p:nvPr>
        </p:nvSpPr>
        <p:spPr/>
        <p:txBody>
          <a:bodyPr/>
          <a:p>
            <a:r>
              <a:rPr altLang="zh-CN" lang="en-US" smtClean="0"/>
              <a:t>Click to edit Master title style</a:t>
            </a:r>
            <a:endParaRPr dirty="0" lang="en-US"/>
          </a:p>
        </p:txBody>
      </p:sp>
      <p:sp>
        <p:nvSpPr>
          <p:cNvPr id="1048639"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40"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41" name="Footer Placeholder 4"/>
          <p:cNvSpPr>
            <a:spLocks noGrp="1"/>
          </p:cNvSpPr>
          <p:nvPr>
            <p:ph type="ftr" sz="quarter" idx="11"/>
          </p:nvPr>
        </p:nvSpPr>
        <p:spPr/>
        <p:txBody>
          <a:bodyPr/>
          <a:p>
            <a:endParaRPr altLang="en-US" lang="zh-CN"/>
          </a:p>
        </p:txBody>
      </p:sp>
      <p:sp>
        <p:nvSpPr>
          <p:cNvPr id="1048642"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80" name=""/>
        <p:cNvGrpSpPr/>
        <p:nvPr/>
      </p:nvGrpSpPr>
      <p:grpSpPr>
        <a:xfrm>
          <a:off x="0" y="0"/>
          <a:ext cx="0" cy="0"/>
          <a:chOff x="0" y="0"/>
          <a:chExt cx="0" cy="0"/>
        </a:xfrm>
      </p:grpSpPr>
      <p:sp>
        <p:nvSpPr>
          <p:cNvPr id="1048622"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623"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4"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5" name="Footer Placeholder 4"/>
          <p:cNvSpPr>
            <a:spLocks noGrp="1"/>
          </p:cNvSpPr>
          <p:nvPr>
            <p:ph type="ftr" sz="quarter" idx="11"/>
          </p:nvPr>
        </p:nvSpPr>
        <p:spPr/>
        <p:txBody>
          <a:bodyPr/>
          <a:p>
            <a:endParaRPr altLang="en-US" lang="zh-CN"/>
          </a:p>
        </p:txBody>
      </p:sp>
      <p:sp>
        <p:nvSpPr>
          <p:cNvPr id="1048626"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81" name=""/>
        <p:cNvGrpSpPr/>
        <p:nvPr/>
      </p:nvGrpSpPr>
      <p:grpSpPr>
        <a:xfrm>
          <a:off x="0" y="0"/>
          <a:ext cx="0" cy="0"/>
          <a:chOff x="0" y="0"/>
          <a:chExt cx="0" cy="0"/>
        </a:xfrm>
      </p:grpSpPr>
      <p:sp>
        <p:nvSpPr>
          <p:cNvPr id="1048627" name="Title 1"/>
          <p:cNvSpPr>
            <a:spLocks noGrp="1"/>
          </p:cNvSpPr>
          <p:nvPr>
            <p:ph type="title"/>
          </p:nvPr>
        </p:nvSpPr>
        <p:spPr/>
        <p:txBody>
          <a:bodyPr/>
          <a:p>
            <a:r>
              <a:rPr altLang="zh-CN" lang="en-US" smtClean="0"/>
              <a:t>Click to edit Master title style</a:t>
            </a:r>
            <a:endParaRPr dirty="0" lang="en-US"/>
          </a:p>
        </p:txBody>
      </p:sp>
      <p:sp>
        <p:nvSpPr>
          <p:cNvPr id="1048628"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9"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0" name="Footer Placeholder 4"/>
          <p:cNvSpPr>
            <a:spLocks noGrp="1"/>
          </p:cNvSpPr>
          <p:nvPr>
            <p:ph type="ftr" sz="quarter" idx="11"/>
          </p:nvPr>
        </p:nvSpPr>
        <p:spPr/>
        <p:txBody>
          <a:bodyPr/>
          <a:p>
            <a:endParaRPr altLang="en-US" lang="zh-CN"/>
          </a:p>
        </p:txBody>
      </p:sp>
      <p:sp>
        <p:nvSpPr>
          <p:cNvPr id="1048631"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84" name=""/>
        <p:cNvGrpSpPr/>
        <p:nvPr/>
      </p:nvGrpSpPr>
      <p:grpSpPr>
        <a:xfrm>
          <a:off x="0" y="0"/>
          <a:ext cx="0" cy="0"/>
          <a:chOff x="0" y="0"/>
          <a:chExt cx="0" cy="0"/>
        </a:xfrm>
      </p:grpSpPr>
      <p:sp>
        <p:nvSpPr>
          <p:cNvPr id="1048643"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44"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45"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46" name="Footer Placeholder 4"/>
          <p:cNvSpPr>
            <a:spLocks noGrp="1"/>
          </p:cNvSpPr>
          <p:nvPr>
            <p:ph type="ftr" sz="quarter" idx="11"/>
          </p:nvPr>
        </p:nvSpPr>
        <p:spPr/>
        <p:txBody>
          <a:bodyPr/>
          <a:p>
            <a:endParaRPr altLang="en-US" lang="zh-CN"/>
          </a:p>
        </p:txBody>
      </p:sp>
      <p:sp>
        <p:nvSpPr>
          <p:cNvPr id="1048647"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85" name=""/>
        <p:cNvGrpSpPr/>
        <p:nvPr/>
      </p:nvGrpSpPr>
      <p:grpSpPr>
        <a:xfrm>
          <a:off x="0" y="0"/>
          <a:ext cx="0" cy="0"/>
          <a:chOff x="0" y="0"/>
          <a:chExt cx="0" cy="0"/>
        </a:xfrm>
      </p:grpSpPr>
      <p:sp>
        <p:nvSpPr>
          <p:cNvPr id="1048648" name="Title 1"/>
          <p:cNvSpPr>
            <a:spLocks noGrp="1"/>
          </p:cNvSpPr>
          <p:nvPr>
            <p:ph type="title"/>
          </p:nvPr>
        </p:nvSpPr>
        <p:spPr/>
        <p:txBody>
          <a:bodyPr/>
          <a:p>
            <a:r>
              <a:rPr altLang="zh-CN" lang="en-US" smtClean="0"/>
              <a:t>Click to edit Master title style</a:t>
            </a:r>
            <a:endParaRPr dirty="0" lang="en-US"/>
          </a:p>
        </p:txBody>
      </p:sp>
      <p:sp>
        <p:nvSpPr>
          <p:cNvPr id="1048649"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0"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1"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52" name="Footer Placeholder 5"/>
          <p:cNvSpPr>
            <a:spLocks noGrp="1"/>
          </p:cNvSpPr>
          <p:nvPr>
            <p:ph type="ftr" sz="quarter" idx="11"/>
          </p:nvPr>
        </p:nvSpPr>
        <p:spPr/>
        <p:txBody>
          <a:bodyPr/>
          <a:p>
            <a:endParaRPr altLang="en-US" lang="zh-CN"/>
          </a:p>
        </p:txBody>
      </p:sp>
      <p:sp>
        <p:nvSpPr>
          <p:cNvPr id="1048653"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6" name=""/>
        <p:cNvGrpSpPr/>
        <p:nvPr/>
      </p:nvGrpSpPr>
      <p:grpSpPr>
        <a:xfrm>
          <a:off x="0" y="0"/>
          <a:ext cx="0" cy="0"/>
          <a:chOff x="0" y="0"/>
          <a:chExt cx="0" cy="0"/>
        </a:xfrm>
      </p:grpSpPr>
      <p:sp>
        <p:nvSpPr>
          <p:cNvPr id="1048654"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55"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56"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7"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58"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9"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60" name="Footer Placeholder 7"/>
          <p:cNvSpPr>
            <a:spLocks noGrp="1"/>
          </p:cNvSpPr>
          <p:nvPr>
            <p:ph type="ftr" sz="quarter" idx="11"/>
          </p:nvPr>
        </p:nvSpPr>
        <p:spPr/>
        <p:txBody>
          <a:bodyPr/>
          <a:p>
            <a:endParaRPr altLang="en-US" lang="zh-CN"/>
          </a:p>
        </p:txBody>
      </p:sp>
      <p:sp>
        <p:nvSpPr>
          <p:cNvPr id="1048661"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79" name=""/>
        <p:cNvGrpSpPr/>
        <p:nvPr/>
      </p:nvGrpSpPr>
      <p:grpSpPr>
        <a:xfrm>
          <a:off x="0" y="0"/>
          <a:ext cx="0" cy="0"/>
          <a:chOff x="0" y="0"/>
          <a:chExt cx="0" cy="0"/>
        </a:xfrm>
      </p:grpSpPr>
      <p:sp>
        <p:nvSpPr>
          <p:cNvPr id="1048618" name="Title 1"/>
          <p:cNvSpPr>
            <a:spLocks noGrp="1"/>
          </p:cNvSpPr>
          <p:nvPr>
            <p:ph type="title"/>
          </p:nvPr>
        </p:nvSpPr>
        <p:spPr/>
        <p:txBody>
          <a:bodyPr/>
          <a:p>
            <a:r>
              <a:rPr altLang="zh-CN" lang="en-US" smtClean="0"/>
              <a:t>Click to edit Master title style</a:t>
            </a:r>
            <a:endParaRPr dirty="0" lang="en-US"/>
          </a:p>
        </p:txBody>
      </p:sp>
      <p:sp>
        <p:nvSpPr>
          <p:cNvPr id="1048619"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0" name="Footer Placeholder 3"/>
          <p:cNvSpPr>
            <a:spLocks noGrp="1"/>
          </p:cNvSpPr>
          <p:nvPr>
            <p:ph type="ftr" sz="quarter" idx="11"/>
          </p:nvPr>
        </p:nvSpPr>
        <p:spPr/>
        <p:txBody>
          <a:bodyPr/>
          <a:p>
            <a:endParaRPr altLang="en-US" lang="zh-CN"/>
          </a:p>
        </p:txBody>
      </p:sp>
      <p:sp>
        <p:nvSpPr>
          <p:cNvPr id="1048621"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87" name=""/>
        <p:cNvGrpSpPr/>
        <p:nvPr/>
      </p:nvGrpSpPr>
      <p:grpSpPr>
        <a:xfrm>
          <a:off x="0" y="0"/>
          <a:ext cx="0" cy="0"/>
          <a:chOff x="0" y="0"/>
          <a:chExt cx="0" cy="0"/>
        </a:xfrm>
      </p:grpSpPr>
      <p:sp>
        <p:nvSpPr>
          <p:cNvPr id="1048662"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63" name="Footer Placeholder 2"/>
          <p:cNvSpPr>
            <a:spLocks noGrp="1"/>
          </p:cNvSpPr>
          <p:nvPr>
            <p:ph type="ftr" sz="quarter" idx="11"/>
          </p:nvPr>
        </p:nvSpPr>
        <p:spPr/>
        <p:txBody>
          <a:bodyPr/>
          <a:p>
            <a:endParaRPr altLang="en-US" lang="zh-CN"/>
          </a:p>
        </p:txBody>
      </p:sp>
      <p:sp>
        <p:nvSpPr>
          <p:cNvPr id="1048664"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88" name=""/>
        <p:cNvGrpSpPr/>
        <p:nvPr/>
      </p:nvGrpSpPr>
      <p:grpSpPr>
        <a:xfrm>
          <a:off x="0" y="0"/>
          <a:ext cx="0" cy="0"/>
          <a:chOff x="0" y="0"/>
          <a:chExt cx="0" cy="0"/>
        </a:xfrm>
      </p:grpSpPr>
      <p:sp>
        <p:nvSpPr>
          <p:cNvPr id="1048665"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6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67"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68"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69" name="Footer Placeholder 5"/>
          <p:cNvSpPr>
            <a:spLocks noGrp="1"/>
          </p:cNvSpPr>
          <p:nvPr>
            <p:ph type="ftr" sz="quarter" idx="11"/>
          </p:nvPr>
        </p:nvSpPr>
        <p:spPr/>
        <p:txBody>
          <a:bodyPr/>
          <a:p>
            <a:endParaRPr altLang="en-US" lang="zh-CN"/>
          </a:p>
        </p:txBody>
      </p:sp>
      <p:sp>
        <p:nvSpPr>
          <p:cNvPr id="1048670"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82" name=""/>
        <p:cNvGrpSpPr/>
        <p:nvPr/>
      </p:nvGrpSpPr>
      <p:grpSpPr>
        <a:xfrm>
          <a:off x="0" y="0"/>
          <a:ext cx="0" cy="0"/>
          <a:chOff x="0" y="0"/>
          <a:chExt cx="0" cy="0"/>
        </a:xfrm>
      </p:grpSpPr>
      <p:sp>
        <p:nvSpPr>
          <p:cNvPr id="1048632"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33"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34"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35"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6" name="Footer Placeholder 5"/>
          <p:cNvSpPr>
            <a:spLocks noGrp="1"/>
          </p:cNvSpPr>
          <p:nvPr>
            <p:ph type="ftr" sz="quarter" idx="11"/>
          </p:nvPr>
        </p:nvSpPr>
        <p:spPr/>
        <p:txBody>
          <a:bodyPr/>
          <a:p>
            <a:endParaRPr altLang="en-US" lang="zh-CN"/>
          </a:p>
        </p:txBody>
      </p:sp>
      <p:sp>
        <p:nvSpPr>
          <p:cNvPr id="1048637"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34"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593" name="Subtitle 2"/>
          <p:cNvSpPr>
            <a:spLocks noGrp="1"/>
          </p:cNvSpPr>
          <p:nvPr>
            <p:ph type="subTitle" idx="1"/>
          </p:nvPr>
        </p:nvSpPr>
        <p:spPr>
          <a:xfrm>
            <a:off x="-107388" y="62005"/>
            <a:ext cx="9608575" cy="6714283"/>
          </a:xfrm>
        </p:spPr>
        <p:txBody>
          <a:bodyPr/>
          <a:p>
            <a:endParaRPr altLang="zh-CN" sz="5400" lang="en-US"/>
          </a:p>
          <a:p>
            <a:endParaRPr altLang="zh-CN" sz="5400" lang="en-US"/>
          </a:p>
          <a:p>
            <a:r>
              <a:rPr altLang="zh-CN" b="1" sz="5400" lang="en-US"/>
              <a:t>Unit-2</a:t>
            </a:r>
            <a:endParaRPr altLang="zh-CN" b="1" sz="5400" lang="en-US"/>
          </a:p>
          <a:p>
            <a:r>
              <a:rPr altLang="zh-CN" b="1" sz="5400" lang="en-US"/>
              <a:t> </a:t>
            </a:r>
            <a:r>
              <a:rPr altLang="zh-CN" b="1" sz="3600" lang="en-US"/>
              <a:t>Job </a:t>
            </a:r>
            <a:r>
              <a:rPr altLang="zh-CN" b="1" sz="3600" lang="en-US"/>
              <a:t>A</a:t>
            </a:r>
            <a:r>
              <a:rPr altLang="zh-CN" b="1" sz="3600" lang="en-US"/>
              <a:t>nalysis &amp; </a:t>
            </a:r>
            <a:r>
              <a:rPr altLang="zh-CN" b="1" sz="3600" lang="en-US"/>
              <a:t>Planning</a:t>
            </a:r>
            <a:r>
              <a:rPr altLang="zh-CN" b="1" sz="3600" lang="en-US"/>
              <a:t> </a:t>
            </a:r>
            <a:r>
              <a:rPr altLang="zh-CN" b="1" sz="3600" lang="en-US"/>
              <a:t>F</a:t>
            </a:r>
            <a:r>
              <a:rPr altLang="zh-CN" b="1" sz="3600" lang="en-US"/>
              <a:t>or </a:t>
            </a:r>
            <a:r>
              <a:rPr altLang="zh-CN" b="1" sz="3600" lang="en-US"/>
              <a:t>H</a:t>
            </a:r>
            <a:r>
              <a:rPr altLang="zh-CN" b="1" sz="3600" lang="en-US"/>
              <a:t>uman </a:t>
            </a:r>
            <a:r>
              <a:rPr altLang="zh-CN" b="1" sz="3600" lang="en-US"/>
              <a:t>Resource</a:t>
            </a:r>
            <a:endParaRPr altLang="zh-CN" b="1" sz="360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02" name=""/>
          <p:cNvSpPr>
            <a:spLocks noGrp="1"/>
          </p:cNvSpPr>
          <p:nvPr>
            <p:ph type="subTitle" idx="1"/>
          </p:nvPr>
        </p:nvSpPr>
        <p:spPr>
          <a:xfrm>
            <a:off x="-19483" y="110326"/>
            <a:ext cx="9039794" cy="6621315"/>
          </a:xfrm>
        </p:spPr>
        <p:txBody>
          <a:bodyPr/>
          <a:p>
            <a:endParaRPr lang="en-US"/>
          </a:p>
          <a:p>
            <a:pPr algn="l" indent="-457200" marL="457200">
              <a:buFont typeface="Wingdings" charset="2"/>
              <a:buChar char="¡"/>
            </a:pPr>
            <a:r>
              <a:rPr b="1" sz="2800" lang="en-US"/>
              <a:t> Employment guidance: - </a:t>
            </a:r>
            <a:r>
              <a:rPr sz="2800" lang="en-US"/>
              <a:t>Job description, which is basically carried out on the basis of the job analysis, helps the aspirates in ascertaining the job, for which they have the necessary ability &amp; skills.</a:t>
            </a:r>
            <a:endParaRPr sz="2800" lang="en-US"/>
          </a:p>
          <a:p>
            <a:pPr algn="l"/>
            <a:endParaRPr sz="2800" lang="en-US"/>
          </a:p>
          <a:p>
            <a:pPr algn="l" indent="-457200" marL="457200">
              <a:buFont typeface="Wingdings" charset="2"/>
              <a:buChar char="¡"/>
            </a:pPr>
            <a:r>
              <a:rPr b="1" sz="2800" lang="en-US"/>
              <a:t> Labour relations analysis: - </a:t>
            </a:r>
            <a:r>
              <a:rPr sz="2800" lang="en-US"/>
              <a:t>Job analysis serves as the basis for resolving disputes relating to standards of performance expected of workers.</a:t>
            </a:r>
            <a:endParaRPr sz="2800" lang="en-US"/>
          </a:p>
          <a:p>
            <a:pPr algn="l"/>
            <a:endParaRPr sz="280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03" name=""/>
          <p:cNvSpPr>
            <a:spLocks noGrp="1"/>
          </p:cNvSpPr>
          <p:nvPr>
            <p:ph type="subTitle" idx="1"/>
          </p:nvPr>
        </p:nvSpPr>
        <p:spPr>
          <a:xfrm>
            <a:off x="77242" y="141715"/>
            <a:ext cx="8969343" cy="6524545"/>
          </a:xfrm>
        </p:spPr>
        <p:txBody>
          <a:bodyPr/>
          <a:p>
            <a:endParaRPr lang="en-US"/>
          </a:p>
          <a:p>
            <a:r>
              <a:rPr b="1" sz="3200" lang="en-US"/>
              <a:t>Job Analysis – Methods:</a:t>
            </a:r>
            <a:endParaRPr b="1" sz="3200" lang="en-US"/>
          </a:p>
          <a:p>
            <a:endParaRPr b="1" sz="3200" lang="en-US"/>
          </a:p>
          <a:p>
            <a:pPr algn="l"/>
            <a:r>
              <a:rPr sz="2800" lang="en-US"/>
              <a:t>These are given below:</a:t>
            </a:r>
            <a:endParaRPr sz="2800" lang="en-US"/>
          </a:p>
          <a:p>
            <a:pPr algn="l"/>
            <a:endParaRPr sz="2800" lang="en-US"/>
          </a:p>
          <a:p>
            <a:pPr algn="l" indent="-457200" marL="457200">
              <a:buFont typeface="Wingdings" charset="2"/>
              <a:buChar char="l"/>
            </a:pPr>
            <a:r>
              <a:rPr sz="2800" lang="en-US"/>
              <a:t> Observation  method</a:t>
            </a:r>
            <a:endParaRPr sz="2800" lang="en-US"/>
          </a:p>
          <a:p>
            <a:pPr algn="l" indent="-457200" marL="457200">
              <a:buFont typeface="Wingdings" charset="2"/>
              <a:buChar char="l"/>
            </a:pPr>
            <a:r>
              <a:rPr sz="2800" lang="en-US"/>
              <a:t>Interview method</a:t>
            </a:r>
            <a:endParaRPr sz="2800" lang="en-US"/>
          </a:p>
          <a:p>
            <a:pPr algn="l" indent="-457200" marL="457200">
              <a:buFont typeface="Wingdings" charset="2"/>
              <a:buChar char="l"/>
            </a:pPr>
            <a:r>
              <a:rPr sz="2800" lang="en-US"/>
              <a:t>Questionnaire method</a:t>
            </a:r>
            <a:endParaRPr sz="2800" lang="en-US"/>
          </a:p>
          <a:p>
            <a:pPr algn="l" indent="-457200" marL="457200">
              <a:buFont typeface="Wingdings" charset="2"/>
              <a:buChar char="l"/>
            </a:pPr>
            <a:r>
              <a:rPr sz="2800" lang="en-US"/>
              <a:t>Previous studies</a:t>
            </a:r>
            <a:endParaRPr sz="2800" lang="en-US"/>
          </a:p>
          <a:p>
            <a:pPr algn="l" indent="-457200" marL="457200">
              <a:buFont typeface="Wingdings" charset="2"/>
              <a:buChar char="l"/>
            </a:pPr>
            <a:r>
              <a:rPr sz="2800" lang="en-US"/>
              <a:t>Work Diary</a:t>
            </a:r>
            <a:endParaRPr sz="2800" lang="en-US"/>
          </a:p>
          <a:p>
            <a:pPr algn="l" indent="-457200" marL="457200">
              <a:buFont typeface="Wingdings" charset="2"/>
              <a:buChar char="l"/>
            </a:pPr>
            <a:r>
              <a:rPr sz="2800" lang="en-US"/>
              <a:t>Manager trying the job</a:t>
            </a:r>
            <a:endParaRPr sz="2800" lang="en-US"/>
          </a:p>
          <a:p>
            <a:pPr algn="l"/>
            <a:endParaRPr sz="280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04" name=""/>
          <p:cNvSpPr>
            <a:spLocks noGrp="1"/>
          </p:cNvSpPr>
          <p:nvPr>
            <p:ph type="subTitle" idx="1"/>
          </p:nvPr>
        </p:nvSpPr>
        <p:spPr>
          <a:xfrm>
            <a:off x="233795" y="182169"/>
            <a:ext cx="8559752" cy="6498208"/>
          </a:xfrm>
        </p:spPr>
        <p:txBody>
          <a:bodyPr>
            <a:normAutofit fontScale="96429" lnSpcReduction="20000"/>
          </a:bodyPr>
          <a:p>
            <a:pPr algn="ctr"/>
            <a:r>
              <a:rPr b="1" sz="2800" lang="en-US"/>
              <a:t>Job Description and Job Specification</a:t>
            </a:r>
            <a:endParaRPr b="1" sz="2800" lang="en-US"/>
          </a:p>
          <a:p>
            <a:pPr algn="ctr"/>
            <a:endParaRPr b="1" sz="2800" lang="en-US"/>
          </a:p>
          <a:p>
            <a:pPr algn="l"/>
            <a:r>
              <a:rPr sz="2800" lang="en-US"/>
              <a:t>Job Analysis is a primary tool to collect job-related data. The process results in collecting and recording two data sets including job description and job specification. Any job vacancy cannot be filled until and unless HR manager has these two sets of data. It is necessary to define them accurately in order to fit the right person at the right place and at the right time. This helps both employer and employee understand what exactly needs to be delivered and how.</a:t>
            </a:r>
            <a:endParaRPr sz="2800" lang="en-US"/>
          </a:p>
          <a:p>
            <a:pPr algn="l"/>
            <a:r>
              <a:rPr sz="2800" lang="en-US"/>
              <a:t>Both job description and job specification are essential parts of job analysis information. Writing them clearly and accurately helps organization and workers cope with many challenges while on-board</a:t>
            </a:r>
            <a:r>
              <a:rPr sz="2800" lang="en-US"/>
              <a:t>.</a:t>
            </a:r>
            <a:endParaRPr sz="280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05" name=""/>
          <p:cNvSpPr>
            <a:spLocks noGrp="1"/>
          </p:cNvSpPr>
          <p:nvPr>
            <p:ph type="subTitle" idx="1"/>
          </p:nvPr>
        </p:nvSpPr>
        <p:spPr>
          <a:xfrm>
            <a:off x="228016" y="103267"/>
            <a:ext cx="8747131" cy="6547112"/>
          </a:xfrm>
        </p:spPr>
        <p:txBody>
          <a:bodyPr/>
          <a:p>
            <a:r>
              <a:rPr lang="en-US"/>
              <a:t> </a:t>
            </a:r>
            <a:endParaRPr lang="en-US"/>
          </a:p>
        </p:txBody>
      </p:sp>
      <p:pic>
        <p:nvPicPr>
          <p:cNvPr id="2097152" name=""/>
          <p:cNvPicPr>
            <a:picLocks/>
          </p:cNvPicPr>
          <p:nvPr/>
        </p:nvPicPr>
        <p:blipFill>
          <a:blip xmlns:r="http://schemas.openxmlformats.org/officeDocument/2006/relationships" r:embed="rId1"/>
          <a:stretch>
            <a:fillRect/>
          </a:stretch>
        </p:blipFill>
        <p:spPr>
          <a:xfrm rot="0">
            <a:off x="461096" y="987550"/>
            <a:ext cx="8221807" cy="5292541"/>
          </a:xfrm>
          <a:prstGeom prst="rec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06" name=""/>
          <p:cNvSpPr>
            <a:spLocks noGrp="1"/>
          </p:cNvSpPr>
          <p:nvPr>
            <p:ph type="subTitle" idx="1"/>
          </p:nvPr>
        </p:nvSpPr>
        <p:spPr>
          <a:xfrm>
            <a:off x="127869" y="57919"/>
            <a:ext cx="9022126" cy="6558378"/>
          </a:xfrm>
        </p:spPr>
        <p:txBody>
          <a:bodyPr/>
          <a:p>
            <a:endParaRPr lang="en-US"/>
          </a:p>
          <a:p>
            <a:r>
              <a:rPr b="1" sz="3200" lang="en-US"/>
              <a:t>Job Description</a:t>
            </a:r>
            <a:endParaRPr b="1" sz="3200" lang="en-US"/>
          </a:p>
          <a:p>
            <a:endParaRPr b="1" sz="3200" lang="en-US"/>
          </a:p>
          <a:p>
            <a:pPr algn="l" indent="-457200" marL="457200">
              <a:buFont typeface="Arial"/>
              <a:buChar char="•"/>
            </a:pPr>
            <a:r>
              <a:rPr sz="2800" lang="en-US"/>
              <a:t>Job description includes basic job-related data that is useful to advertise a specific job and attract a pool of talent. It includes information such as job title, job location, reporting to and of employees, job summary, nature and objectives of a job, tasks and duties to be performed, working conditions, machines, tools and equipment’s to be used by a prospective worker and hazards involved in it.</a:t>
            </a:r>
            <a:endParaRPr sz="280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07" name=""/>
          <p:cNvSpPr>
            <a:spLocks noGrp="1"/>
          </p:cNvSpPr>
          <p:nvPr>
            <p:ph type="subTitle" idx="1"/>
          </p:nvPr>
        </p:nvSpPr>
        <p:spPr>
          <a:xfrm>
            <a:off x="25976" y="103267"/>
            <a:ext cx="8871239" cy="6666822"/>
          </a:xfrm>
        </p:spPr>
        <p:txBody>
          <a:bodyPr/>
          <a:p>
            <a:endParaRPr b="1" sz="3200" lang="en-US"/>
          </a:p>
          <a:p>
            <a:r>
              <a:rPr b="1" sz="3200" lang="en-US"/>
              <a:t>Purpose of Job Description</a:t>
            </a:r>
            <a:endParaRPr b="1" sz="3200" lang="en-US"/>
          </a:p>
          <a:p>
            <a:pPr algn="l" indent="-457200" marL="457200">
              <a:buFont typeface="Arial"/>
              <a:buChar char="•"/>
            </a:pPr>
            <a:r>
              <a:rPr sz="2800" lang="en-US"/>
              <a:t>The main purpose of job description is to collect job-related data in order to advertise for a particular job. It helps in attracting, targeting, recruiting and selecting the right candidate for the right job.</a:t>
            </a:r>
            <a:endParaRPr sz="2800" lang="en-US"/>
          </a:p>
          <a:p>
            <a:pPr algn="l" indent="-457200" marL="457200">
              <a:buFont typeface="Arial"/>
              <a:buChar char="•"/>
            </a:pPr>
            <a:r>
              <a:rPr sz="2800" lang="en-US"/>
              <a:t>It is done to determine what needs to be delivered in a particular job. It clarifies what employees are supposed to do if selected for that particular job opening.</a:t>
            </a:r>
            <a:endParaRPr sz="2800" lang="en-US"/>
          </a:p>
          <a:p>
            <a:pPr algn="l" indent="-457200" marL="457200">
              <a:buFont typeface="Arial"/>
              <a:buChar char="•"/>
            </a:pPr>
            <a:r>
              <a:rPr sz="2800" lang="en-US"/>
              <a:t>It gives recruiting staff a clear view what kind of candidate is required by a particular department or division to perform a specific task or job.</a:t>
            </a:r>
            <a:endParaRPr sz="2800" lang="en-US"/>
          </a:p>
          <a:p>
            <a:pPr algn="l" indent="-457200" marL="457200">
              <a:buFont typeface="Arial"/>
              <a:buChar char="•"/>
            </a:pPr>
            <a:r>
              <a:rPr sz="2800" lang="en-US"/>
              <a:t>It also clarifies who will report to whom.</a:t>
            </a:r>
            <a:endParaRPr sz="2800" lang="en-US"/>
          </a:p>
          <a:p>
            <a:pPr algn="l"/>
            <a:endParaRPr sz="280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08" name=""/>
          <p:cNvSpPr>
            <a:spLocks noGrp="1"/>
          </p:cNvSpPr>
          <p:nvPr>
            <p:ph type="subTitle" idx="1"/>
          </p:nvPr>
        </p:nvSpPr>
        <p:spPr>
          <a:xfrm>
            <a:off x="178276" y="205795"/>
            <a:ext cx="8965723" cy="6461766"/>
          </a:xfrm>
        </p:spPr>
        <p:txBody>
          <a:bodyPr/>
          <a:p>
            <a:endParaRPr lang="en-US"/>
          </a:p>
          <a:p>
            <a:pPr algn="l" indent="-457200" marL="457200">
              <a:buFont typeface="Arial"/>
              <a:buChar char="•"/>
            </a:pPr>
            <a:r>
              <a:rPr sz="2800" lang="en-US"/>
              <a:t>Job description and job specification are two integral parts of job analysis. They define a job fully and guide both employer and employee on how to go about the whole process of recruitment and selection. Both data sets are extremely relevant for creating a right fit between job and talent, evaluate performance and analyze training needs and measuring the worth of a particular job</a:t>
            </a:r>
            <a:endParaRPr sz="2800" lang="en-US"/>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09" name=""/>
          <p:cNvSpPr>
            <a:spLocks noGrp="1"/>
          </p:cNvSpPr>
          <p:nvPr>
            <p:ph type="subTitle" idx="1"/>
          </p:nvPr>
        </p:nvSpPr>
        <p:spPr>
          <a:xfrm>
            <a:off x="207818" y="122548"/>
            <a:ext cx="8708823" cy="6506565"/>
          </a:xfrm>
        </p:spPr>
        <p:txBody>
          <a:bodyPr>
            <a:normAutofit fontScale="96154" lnSpcReduction="20000"/>
          </a:bodyPr>
          <a:p>
            <a:endParaRPr b="1" sz="3200" lang="en-US"/>
          </a:p>
          <a:p>
            <a:r>
              <a:rPr b="1" sz="3200" lang="en-US"/>
              <a:t>Human Resources </a:t>
            </a:r>
            <a:r>
              <a:rPr b="1" sz="3200" lang="en-US"/>
              <a:t>P</a:t>
            </a:r>
            <a:r>
              <a:rPr b="1" sz="3200" lang="en-US"/>
              <a:t>lanning </a:t>
            </a:r>
            <a:r>
              <a:rPr b="1" sz="3200" lang="en-US"/>
              <a:t>M</a:t>
            </a:r>
            <a:r>
              <a:rPr b="1" sz="3200" lang="en-US"/>
              <a:t>eaning</a:t>
            </a:r>
            <a:endParaRPr b="1" sz="3200" lang="en-US"/>
          </a:p>
          <a:p>
            <a:endParaRPr b="1" sz="3200" lang="en-US"/>
          </a:p>
          <a:p>
            <a:pPr algn="l" indent="-457200" marL="457200">
              <a:buFont typeface="Arial"/>
              <a:buChar char="•"/>
            </a:pPr>
            <a:r>
              <a:rPr b="0" sz="2600" lang="en-US"/>
              <a:t>According to Leon C. Megginson human resource planning is “an integrated approach to performing the planning aspects of the personnel function in order to have a sufficient supply of adequately developed and motivated people to perform the duties and tasks required to meet organisational objectives and satisfy the individual needs and goals of organisational members.”</a:t>
            </a:r>
            <a:endParaRPr b="0" sz="2600" lang="en-US"/>
          </a:p>
          <a:p>
            <a:pPr algn="l" indent="-457200" marL="457200">
              <a:buFont typeface="Arial"/>
              <a:buChar char="•"/>
            </a:pPr>
            <a:r>
              <a:rPr b="0" sz="2600" lang="en-US"/>
              <a:t>Human resource planning (HRP) is the first step in the HRM process. HRP is the process by which an organization ensures that it has the right number and kind of people, at the right place, at the right time, capable of effectively and efficiently completing those tasks that will help the organization achieve its overall objectives.</a:t>
            </a:r>
            <a:endParaRPr b="0" sz="260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10" name=""/>
          <p:cNvSpPr>
            <a:spLocks noGrp="1"/>
          </p:cNvSpPr>
          <p:nvPr>
            <p:ph type="subTitle" idx="1"/>
          </p:nvPr>
        </p:nvSpPr>
        <p:spPr>
          <a:xfrm>
            <a:off x="139844" y="123146"/>
            <a:ext cx="8757372" cy="6435262"/>
          </a:xfrm>
        </p:spPr>
        <p:txBody>
          <a:bodyPr/>
          <a:p>
            <a:endParaRPr lang="en-US"/>
          </a:p>
          <a:p>
            <a:pPr algn="l" indent="-457200" marL="457200">
              <a:buFont typeface="Arial"/>
              <a:buChar char="•"/>
            </a:pPr>
            <a:r>
              <a:rPr sz="2800" lang="en-US"/>
              <a:t>HRP is also known by other names such as ‘Manpower Planning’, ‘Employment Planning’, ‘Labour Planning’, ‘Personnel Planning’, etc. HRP is a sub-system in the total organizational planning. In other words, HRP is derived from the organizational planning just like production planning, sales planning, material planning, etc.</a:t>
            </a:r>
            <a:endParaRPr sz="2800" lang="en-US"/>
          </a:p>
          <a:p>
            <a:pPr algn="l"/>
            <a:endParaRPr sz="280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11" name=""/>
          <p:cNvSpPr>
            <a:spLocks noGrp="1"/>
          </p:cNvSpPr>
          <p:nvPr>
            <p:ph type="subTitle" idx="1"/>
          </p:nvPr>
        </p:nvSpPr>
        <p:spPr>
          <a:xfrm>
            <a:off x="38964" y="192979"/>
            <a:ext cx="9092047" cy="6436134"/>
          </a:xfrm>
        </p:spPr>
        <p:txBody>
          <a:bodyPr>
            <a:normAutofit fontScale="92857" lnSpcReduction="20000"/>
          </a:bodyPr>
          <a:p>
            <a:endParaRPr b="1" sz="3200" lang="en-US"/>
          </a:p>
          <a:p>
            <a:r>
              <a:rPr b="1" sz="3200" lang="en-US"/>
              <a:t>Human Resource Planning – Definition:</a:t>
            </a:r>
            <a:endParaRPr b="1" sz="3200" lang="en-US"/>
          </a:p>
          <a:p>
            <a:endParaRPr b="1" sz="3200" lang="en-US"/>
          </a:p>
          <a:p>
            <a:pPr algn="l" indent="-457200" marL="457200">
              <a:buFont typeface="Arial"/>
              <a:buChar char="•"/>
            </a:pPr>
            <a:r>
              <a:rPr sz="2800" lang="en-US"/>
              <a:t>The organisation’s objectives and strategies for the future determine future requirement of human resources. It only means that the number and mix of human resources are reaction to the overall organisational strategy. If the intent is to get closer to people possessing requisite qualifications, the organisation should act quickly.</a:t>
            </a:r>
            <a:r>
              <a:rPr sz="2800" lang="en-US"/>
              <a:t> </a:t>
            </a:r>
            <a:endParaRPr sz="2800" lang="en-US"/>
          </a:p>
          <a:p>
            <a:pPr algn="l" indent="-457200" marL="457200">
              <a:buFont typeface="Arial"/>
              <a:buChar char="•"/>
            </a:pPr>
            <a:r>
              <a:rPr sz="2800" lang="en-US"/>
              <a:t>Human</a:t>
            </a:r>
            <a:r>
              <a:rPr sz="2800" lang="en-US"/>
              <a:t> Resource Planning or Manpower Planning (HRP) is the process of systematically reviewing HR requirements to ensure that the required number of employees with the required skills is available when they are needed. Getting the right number of qualified people into the right job is the crux of the problem here.</a:t>
            </a:r>
            <a:endParaRPr sz="280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594" name=""/>
          <p:cNvSpPr>
            <a:spLocks noGrp="1"/>
          </p:cNvSpPr>
          <p:nvPr>
            <p:ph type="subTitle" idx="1"/>
          </p:nvPr>
        </p:nvSpPr>
        <p:spPr>
          <a:xfrm>
            <a:off x="90437" y="739"/>
            <a:ext cx="9065983" cy="6782166"/>
          </a:xfrm>
        </p:spPr>
        <p:txBody>
          <a:bodyPr/>
          <a:p>
            <a:r>
              <a:rPr b="1" sz="3300" lang="en-US"/>
              <a:t>Introduction</a:t>
            </a:r>
            <a:endParaRPr b="1" sz="3300" lang="en-US"/>
          </a:p>
          <a:p>
            <a:endParaRPr sz="3200" lang="en-US"/>
          </a:p>
          <a:p>
            <a:pPr algn="l" indent="-457200" marL="457200">
              <a:buFont typeface="Wingdings" charset="2"/>
              <a:buChar char="ü"/>
            </a:pPr>
            <a:r>
              <a:rPr sz="2800" lang="en-US"/>
              <a:t>In a country like India, jobs are very important to individuals. They help to determine standards of living, places of residence, status and even one’s sense of self-worth. </a:t>
            </a:r>
            <a:endParaRPr sz="2800" lang="en-US"/>
          </a:p>
          <a:p>
            <a:pPr algn="l" indent="-457200" marL="457200">
              <a:buFont typeface="Wingdings" charset="2"/>
              <a:buChar char="ü"/>
            </a:pPr>
            <a:endParaRPr sz="2800" lang="en-US"/>
          </a:p>
          <a:p>
            <a:pPr algn="l" indent="-457200" marL="457200">
              <a:buFont typeface="Wingdings" charset="2"/>
              <a:buChar char="ü"/>
            </a:pPr>
            <a:r>
              <a:rPr sz="2800" lang="en-US"/>
              <a:t>They are important to organizations also because they are the means of accomplishing organizational objectives. Traditionally, organizations used to define jobs in a rigid way.</a:t>
            </a:r>
            <a:endParaRPr sz="280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12" name=""/>
          <p:cNvSpPr>
            <a:spLocks noGrp="1"/>
          </p:cNvSpPr>
          <p:nvPr>
            <p:ph type="subTitle" idx="1"/>
          </p:nvPr>
        </p:nvSpPr>
        <p:spPr>
          <a:xfrm>
            <a:off x="51954" y="123928"/>
            <a:ext cx="9144000" cy="6446970"/>
          </a:xfrm>
        </p:spPr>
        <p:txBody>
          <a:bodyPr/>
          <a:p>
            <a:endParaRPr lang="en-US"/>
          </a:p>
          <a:p>
            <a:r>
              <a:rPr b="1" sz="3200" lang="en-US"/>
              <a:t>Human Resource Planning – Objectives:</a:t>
            </a:r>
            <a:endParaRPr b="1" sz="3200" lang="en-US"/>
          </a:p>
          <a:p>
            <a:endParaRPr b="1" sz="3200" lang="en-US"/>
          </a:p>
          <a:p>
            <a:pPr algn="l" indent="-457200" marL="457200">
              <a:buFont typeface="Wingdings" charset="2"/>
              <a:buChar char="ü"/>
            </a:pPr>
            <a:r>
              <a:rPr sz="2800" lang="en-US"/>
              <a:t>Proper assessment of human resources needs in future.</a:t>
            </a:r>
            <a:endParaRPr sz="2800" lang="en-US"/>
          </a:p>
          <a:p>
            <a:pPr algn="l" indent="-457200" marL="457200">
              <a:buFont typeface="Wingdings" charset="2"/>
              <a:buChar char="ü"/>
            </a:pPr>
            <a:r>
              <a:rPr sz="2800" lang="en-US"/>
              <a:t>Anticipation of deficient or surplus manpower and taking the corrective action.</a:t>
            </a:r>
            <a:endParaRPr sz="2800" lang="en-US"/>
          </a:p>
          <a:p>
            <a:pPr algn="l" indent="-457200" marL="457200">
              <a:buFont typeface="Wingdings" charset="2"/>
              <a:buChar char="ü"/>
            </a:pPr>
            <a:r>
              <a:rPr sz="2800" lang="en-US"/>
              <a:t>To create a highly talented workforce in the organization.</a:t>
            </a:r>
            <a:endParaRPr sz="2800" lang="en-US"/>
          </a:p>
          <a:p>
            <a:pPr algn="l" indent="-457200" marL="457200">
              <a:buFont typeface="Wingdings" charset="2"/>
              <a:buChar char="ü"/>
            </a:pPr>
            <a:r>
              <a:rPr sz="2800" lang="en-US"/>
              <a:t>To protect the weaker sections of the society.</a:t>
            </a:r>
            <a:endParaRPr sz="2800" lang="en-US"/>
          </a:p>
          <a:p>
            <a:pPr algn="l" indent="-457200" marL="457200">
              <a:buFont typeface="Wingdings" charset="2"/>
              <a:buChar char="ü"/>
            </a:pPr>
            <a:r>
              <a:rPr sz="2800" lang="en-US"/>
              <a:t>To manage the challenges in the organization due to modernization, restructuring and re-engineering.</a:t>
            </a:r>
            <a:endParaRPr sz="280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13" name=""/>
          <p:cNvSpPr>
            <a:spLocks noGrp="1"/>
          </p:cNvSpPr>
          <p:nvPr>
            <p:ph type="subTitle" idx="1"/>
          </p:nvPr>
        </p:nvSpPr>
        <p:spPr>
          <a:xfrm>
            <a:off x="-103909" y="141715"/>
            <a:ext cx="9169977" cy="6493806"/>
          </a:xfrm>
        </p:spPr>
        <p:txBody>
          <a:bodyPr/>
          <a:p>
            <a:endParaRPr lang="en-US"/>
          </a:p>
          <a:p>
            <a:pPr algn="l" indent="-457200" marL="457200">
              <a:buFont typeface="Wingdings" charset="2"/>
              <a:buChar char="ü"/>
            </a:pPr>
            <a:r>
              <a:rPr sz="2800" lang="en-US"/>
              <a:t>To facilitate the realization of the organization’s objectives by providing right number and types of personnel.</a:t>
            </a:r>
            <a:endParaRPr sz="2800" lang="en-US"/>
          </a:p>
          <a:p>
            <a:pPr algn="l" indent="-457200" marL="457200">
              <a:buFont typeface="Wingdings" charset="2"/>
              <a:buChar char="ü"/>
            </a:pPr>
            <a:r>
              <a:rPr sz="2800" lang="en-US"/>
              <a:t>To reduce the costs associated with personnel by proper planning.</a:t>
            </a:r>
            <a:endParaRPr sz="2800" lang="en-US"/>
          </a:p>
          <a:p>
            <a:pPr algn="l" indent="-457200" marL="457200">
              <a:buFont typeface="Wingdings" charset="2"/>
              <a:buChar char="ü"/>
            </a:pPr>
            <a:r>
              <a:rPr sz="2800" lang="en-US"/>
              <a:t>To determine the future skill requirements of the organization.</a:t>
            </a:r>
            <a:endParaRPr sz="2800" lang="en-US"/>
          </a:p>
          <a:p>
            <a:pPr algn="l" indent="-457200" marL="457200">
              <a:buFont typeface="Wingdings" charset="2"/>
              <a:buChar char="ü"/>
            </a:pPr>
            <a:r>
              <a:rPr sz="2800" lang="en-US"/>
              <a:t>To plan careers for individual employee.</a:t>
            </a:r>
            <a:endParaRPr sz="2800" lang="en-US"/>
          </a:p>
          <a:p>
            <a:pPr algn="l" indent="-457200" marL="457200">
              <a:buFont typeface="Wingdings" charset="2"/>
              <a:buChar char="ü"/>
            </a:pPr>
            <a:r>
              <a:rPr sz="2800" lang="en-US"/>
              <a:t>Providing a better view of HR dimensions to top management</a:t>
            </a:r>
            <a:endParaRPr sz="2800" lang="en-US"/>
          </a:p>
          <a:p>
            <a:pPr algn="l" indent="-457200" marL="457200">
              <a:buFont typeface="Wingdings" charset="2"/>
              <a:buChar char="ü"/>
            </a:pPr>
            <a:r>
              <a:rPr sz="2800" lang="en-US"/>
              <a:t>Determining the training and development needs of employees.</a:t>
            </a:r>
            <a:endParaRPr sz="280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14" name=""/>
          <p:cNvSpPr>
            <a:spLocks noGrp="1"/>
          </p:cNvSpPr>
          <p:nvPr>
            <p:ph type="subTitle" idx="1"/>
          </p:nvPr>
        </p:nvSpPr>
        <p:spPr>
          <a:xfrm>
            <a:off x="99647" y="138839"/>
            <a:ext cx="8889628" cy="6528722"/>
          </a:xfrm>
        </p:spPr>
        <p:txBody>
          <a:bodyPr/>
          <a:p>
            <a:endParaRPr b="1" sz="3200" lang="en-US"/>
          </a:p>
          <a:p>
            <a:r>
              <a:rPr b="1" sz="3200" lang="en-US"/>
              <a:t>Process of  HRP</a:t>
            </a:r>
            <a:endParaRPr b="1" sz="3200" lang="en-US"/>
          </a:p>
          <a:p>
            <a:endParaRPr b="1" sz="3200" lang="en-US"/>
          </a:p>
        </p:txBody>
      </p:sp>
      <p:pic>
        <p:nvPicPr>
          <p:cNvPr id="2097153" name=""/>
          <p:cNvPicPr>
            <a:picLocks/>
          </p:cNvPicPr>
          <p:nvPr/>
        </p:nvPicPr>
        <p:blipFill>
          <a:blip xmlns:r="http://schemas.openxmlformats.org/officeDocument/2006/relationships" r:embed="rId1"/>
          <a:stretch>
            <a:fillRect/>
          </a:stretch>
        </p:blipFill>
        <p:spPr>
          <a:xfrm rot="0">
            <a:off x="0" y="1434778"/>
            <a:ext cx="9144000" cy="5232782"/>
          </a:xfrm>
          <a:prstGeom prst="rec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15" name=""/>
          <p:cNvSpPr>
            <a:spLocks noGrp="1"/>
          </p:cNvSpPr>
          <p:nvPr>
            <p:ph type="subTitle" idx="1"/>
          </p:nvPr>
        </p:nvSpPr>
        <p:spPr>
          <a:xfrm>
            <a:off x="167688" y="90451"/>
            <a:ext cx="8917862" cy="6487398"/>
          </a:xfrm>
        </p:spPr>
        <p:txBody>
          <a:bodyPr/>
          <a:p>
            <a:pPr algn="l" indent="-457200" marL="457200">
              <a:buFont typeface="Wingdings" charset="2"/>
              <a:buChar char="l"/>
            </a:pPr>
            <a:endParaRPr sz="2800" lang="en-US"/>
          </a:p>
          <a:p>
            <a:pPr algn="l" indent="-457200" marL="457200">
              <a:buFont typeface="Wingdings" charset="2"/>
              <a:buChar char="l"/>
            </a:pPr>
            <a:r>
              <a:rPr b="1" sz="2800" lang="en-US"/>
              <a:t>Determining the Objectives of Human Resource Planning:</a:t>
            </a:r>
            <a:endParaRPr sz="2800" lang="en-US"/>
          </a:p>
          <a:p>
            <a:pPr algn="l"/>
            <a:r>
              <a:rPr sz="2800" lang="en-US"/>
              <a:t> The foremost step in every process is the determination of the objectives for which the process is to be carried on. The objective for which the manpower planning is to be done should be defined precisely, so as to ensure that a right number of people for the right kind of job are selected.</a:t>
            </a:r>
            <a:endParaRPr sz="2800" lang="en-US"/>
          </a:p>
          <a:p>
            <a:pPr algn="l"/>
            <a:r>
              <a:rPr sz="2800" lang="en-US"/>
              <a:t>The objectives can vary across the several departments in the organization such as the personnel demand may differ in marketing, finance, production, HR department, based on their roles or functions.</a:t>
            </a:r>
            <a:endParaRPr sz="280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16" name=""/>
          <p:cNvSpPr>
            <a:spLocks noGrp="1"/>
          </p:cNvSpPr>
          <p:nvPr>
            <p:ph type="subTitle" idx="1"/>
          </p:nvPr>
        </p:nvSpPr>
        <p:spPr>
          <a:xfrm>
            <a:off x="100282" y="90451"/>
            <a:ext cx="8876028" cy="6577110"/>
          </a:xfrm>
        </p:spPr>
        <p:txBody>
          <a:bodyPr/>
          <a:p>
            <a:pPr algn="l" indent="-457200" marL="457200">
              <a:buFont typeface="Wingdings" charset="2"/>
              <a:buChar char="l"/>
            </a:pPr>
            <a:endParaRPr sz="2800" lang="en-US"/>
          </a:p>
          <a:p>
            <a:pPr algn="l" indent="-457200" marL="457200">
              <a:buFont typeface="Wingdings" charset="2"/>
              <a:buChar char="l"/>
            </a:pPr>
            <a:r>
              <a:rPr b="1" sz="2800" lang="en-US"/>
              <a:t>Analysing Current Manpower Inventory: </a:t>
            </a:r>
            <a:r>
              <a:rPr sz="2800" lang="en-US"/>
              <a:t>The next step is to analyse the current manpower supply in the organization through the stored information about the employees in terms of their experience, proficiency, skills, etc. required to perform a particular job.</a:t>
            </a:r>
            <a:endParaRPr sz="2800" lang="en-US"/>
          </a:p>
          <a:p>
            <a:pPr algn="l"/>
            <a:r>
              <a:rPr sz="2800" lang="en-US"/>
              <a:t>Also, the future vacancies can be estimated, so as to plan for the manpower from both the internal (within the current employees) and the external (hiring candidates from outside) sources. Thus, it is to be ensured that reservoir of talent is maintained to meet any vacancy arising in the near future.</a:t>
            </a:r>
            <a:endParaRPr sz="280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592" name=""/>
          <p:cNvSpPr>
            <a:spLocks noGrp="1"/>
          </p:cNvSpPr>
          <p:nvPr>
            <p:ph type="subTitle" idx="1"/>
          </p:nvPr>
        </p:nvSpPr>
        <p:spPr>
          <a:xfrm>
            <a:off x="0" y="276283"/>
            <a:ext cx="9092045" cy="6282115"/>
          </a:xfrm>
        </p:spPr>
        <p:txBody>
          <a:bodyPr>
            <a:normAutofit fontScale="89286" lnSpcReduction="20000"/>
          </a:bodyPr>
          <a:p>
            <a:pPr algn="l" indent="-457200" marL="457200">
              <a:buFont typeface="Wingdings" charset="2"/>
              <a:buChar char="l"/>
            </a:pPr>
            <a:endParaRPr sz="2800" lang="en-US"/>
          </a:p>
          <a:p>
            <a:pPr algn="l" indent="-457200" marL="457200">
              <a:buFont typeface="Wingdings" charset="2"/>
              <a:buChar char="l"/>
            </a:pPr>
            <a:r>
              <a:rPr b="1" sz="2800" lang="en-US"/>
              <a:t>Forecasting Demand and Supply of Human Resources: </a:t>
            </a:r>
            <a:r>
              <a:rPr sz="2800" lang="en-US"/>
              <a:t>Once the inventory of talented manpower is maintained; the next step is to match the demand for the manpower arising in the future with the supply or available resources with the organization.</a:t>
            </a:r>
            <a:endParaRPr sz="2800" lang="en-US"/>
          </a:p>
          <a:p>
            <a:pPr algn="l"/>
            <a:r>
              <a:rPr sz="2800" lang="en-US"/>
              <a:t>Here, the required skills of personnel for a particular job are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 </a:t>
            </a:r>
            <a:r>
              <a:rPr sz="2800" lang="en-US"/>
              <a:t>matched with the job description and specification.</a:t>
            </a:r>
            <a:endParaRPr sz="2800" lang="en-US"/>
          </a:p>
          <a:p>
            <a:pPr algn="l" indent="-457200" marL="457200">
              <a:buFont typeface="Wingdings" charset="2"/>
              <a:buChar char="l"/>
            </a:pPr>
            <a:r>
              <a:rPr b="1" sz="2800" lang="en-US"/>
              <a:t>Analysing the Manpower Gaps: </a:t>
            </a:r>
            <a:r>
              <a:rPr sz="2800" lang="en-US"/>
              <a:t>After forecasting the demand and supply, the manpower gaps can be easily evaluated. In case the demand is more than the supply of human resources, that means there is a deficit, and thus, new candidates are to be hired.</a:t>
            </a:r>
            <a:endParaRPr sz="2800" lang="en-US"/>
          </a:p>
          <a:p>
            <a:pPr algn="l"/>
            <a:r>
              <a:rPr sz="2800" lang="en-US"/>
              <a:t>Whereas, if the Demand is less than supply, there arises a surplus in the human resources, and hence, the employees have to be removed either in the form of termination, retirement, layoff, transfer, etc.</a:t>
            </a:r>
            <a:endParaRPr sz="280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590" name=""/>
          <p:cNvSpPr>
            <a:spLocks noGrp="1"/>
          </p:cNvSpPr>
          <p:nvPr>
            <p:ph type="subTitle" idx="1"/>
          </p:nvPr>
        </p:nvSpPr>
        <p:spPr>
          <a:xfrm>
            <a:off x="255260" y="116083"/>
            <a:ext cx="8784831" cy="6448950"/>
          </a:xfrm>
        </p:spPr>
        <p:txBody>
          <a:bodyPr>
            <a:normAutofit fontScale="96429" lnSpcReduction="20000"/>
          </a:bodyPr>
          <a:p>
            <a:pPr algn="l" indent="-457200" marL="457200">
              <a:buFont typeface="Wingdings" charset="2"/>
              <a:buChar char="l"/>
            </a:pPr>
            <a:r>
              <a:rPr b="1" sz="2800" lang="en-US"/>
              <a:t>Employment Plan/Action Plan</a:t>
            </a:r>
            <a:r>
              <a:rPr sz="2800" lang="en-US"/>
              <a:t>: Once the manpower gaps are evaluated, the action plan is to be formulated accordingly. In a case of a deficit, the firm may go either for recruitment, training, interdepartmental transfer plans whereas in the case of a surplus, the voluntary retirement schemes, redeployment, transfer, layoff, could be followed.</a:t>
            </a:r>
            <a:endParaRPr sz="2800" lang="en-US"/>
          </a:p>
          <a:p>
            <a:pPr algn="l"/>
            <a:endParaRPr sz="2800" lang="en-US"/>
          </a:p>
          <a:p>
            <a:pPr algn="l" indent="-457200" marL="457200">
              <a:buFont typeface="Wingdings" charset="2"/>
              <a:buChar char="l"/>
            </a:pPr>
            <a:r>
              <a:rPr b="1" sz="2800" lang="en-US"/>
              <a:t>Training and Development: </a:t>
            </a:r>
            <a:r>
              <a:rPr sz="2800" lang="en-US"/>
              <a:t>The training is not only for the new joinees but also for the existing employees who are required to update their skills from time to time.</a:t>
            </a:r>
            <a:endParaRPr sz="2800" lang="en-US"/>
          </a:p>
          <a:p>
            <a:pPr algn="l"/>
            <a:r>
              <a:rPr sz="2800" lang="en-US"/>
              <a:t>After the employment plan, the training programmes are conducted to equip the new employees as well as the old ones with the requisite skills to be performed on a particular job.</a:t>
            </a:r>
            <a:endParaRPr sz="280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588" name=""/>
          <p:cNvSpPr>
            <a:spLocks noGrp="1"/>
          </p:cNvSpPr>
          <p:nvPr>
            <p:ph type="subTitle" idx="1"/>
          </p:nvPr>
        </p:nvSpPr>
        <p:spPr>
          <a:xfrm>
            <a:off x="73737" y="218610"/>
            <a:ext cx="8719570" cy="6307975"/>
          </a:xfrm>
        </p:spPr>
        <p:txBody>
          <a:bodyPr/>
          <a:p>
            <a:pPr algn="l" indent="-457200" marL="457200">
              <a:buFont typeface="Wingdings" charset="2"/>
              <a:buChar char="l"/>
            </a:pPr>
            <a:endParaRPr sz="2800" lang="en-US"/>
          </a:p>
          <a:p>
            <a:pPr algn="l" indent="-457200" marL="457200">
              <a:buFont typeface="Wingdings" charset="2"/>
              <a:buChar char="l"/>
            </a:pPr>
            <a:r>
              <a:rPr b="1" sz="2800" lang="en-US"/>
              <a:t>Appraisal of Manpower Planning: </a:t>
            </a:r>
            <a:r>
              <a:rPr sz="2800" lang="en-US"/>
              <a:t>Finally, the effectiveness of the manpower planning process is to be evaluated. Here the human resource plan is compared with its actual implementation to ensure the availability of a number of employees for several jobs.</a:t>
            </a:r>
            <a:endParaRPr sz="2800" lang="en-US"/>
          </a:p>
          <a:p>
            <a:pPr algn="l" indent="0" marL="0">
              <a:buNone/>
            </a:pPr>
            <a:r>
              <a:rPr sz="2800" lang="en-US"/>
              <a:t>At</a:t>
            </a:r>
            <a:r>
              <a:rPr sz="2800" lang="en-US"/>
              <a:t> this stage, the firm has to decide the success of the plan and control the deficiencies, if any.</a:t>
            </a:r>
            <a:r>
              <a:rPr sz="2800" lang="en-US"/>
              <a:t>Thus, human resource planning is a continuous process that begins with the objectives of Human Resource planning and ends with the appraisal or feedback and control of the planning process.</a:t>
            </a:r>
            <a:endParaRPr sz="280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587" name=""/>
          <p:cNvSpPr>
            <a:spLocks noGrp="1"/>
          </p:cNvSpPr>
          <p:nvPr>
            <p:ph type="subTitle" idx="1"/>
          </p:nvPr>
        </p:nvSpPr>
        <p:spPr>
          <a:xfrm>
            <a:off x="-4733" y="141715"/>
            <a:ext cx="8966892" cy="6261836"/>
          </a:xfrm>
        </p:spPr>
        <p:txBody>
          <a:bodyPr/>
          <a:p>
            <a:endParaRPr b="1" sz="3200" lang="en-US"/>
          </a:p>
          <a:p>
            <a:r>
              <a:rPr b="1" sz="3200" lang="en-US"/>
              <a:t>Advantages of HRP</a:t>
            </a:r>
            <a:endParaRPr b="1" sz="3200" lang="en-US"/>
          </a:p>
          <a:p>
            <a:endParaRPr b="1" sz="3200" lang="en-US"/>
          </a:p>
          <a:p>
            <a:pPr algn="l"/>
            <a:r>
              <a:rPr sz="2800" lang="en-US"/>
              <a:t>1</a:t>
            </a:r>
            <a:r>
              <a:rPr sz="2800" lang="en-US"/>
              <a:t>.</a:t>
            </a:r>
            <a:r>
              <a:rPr sz="2800" lang="en-US"/>
              <a:t> </a:t>
            </a:r>
            <a:r>
              <a:rPr sz="2800" lang="en-US"/>
              <a:t> Improvement of labour productivity</a:t>
            </a:r>
            <a:endParaRPr sz="2800" lang="en-US"/>
          </a:p>
          <a:p>
            <a:pPr algn="l"/>
            <a:r>
              <a:rPr sz="2800" lang="en-US"/>
              <a:t>2.</a:t>
            </a:r>
            <a:r>
              <a:rPr sz="2800" lang="en-US"/>
              <a:t> </a:t>
            </a:r>
            <a:r>
              <a:rPr sz="2800" lang="en-US"/>
              <a:t>Recruitment</a:t>
            </a:r>
            <a:r>
              <a:rPr sz="2800" lang="en-US"/>
              <a:t> </a:t>
            </a:r>
            <a:r>
              <a:rPr sz="2800" lang="en-US"/>
              <a:t> of qualified HR</a:t>
            </a:r>
            <a:endParaRPr sz="2800" lang="en-US"/>
          </a:p>
          <a:p>
            <a:pPr algn="l"/>
            <a:r>
              <a:rPr sz="2800" lang="en-US"/>
              <a:t>3.</a:t>
            </a:r>
            <a:r>
              <a:rPr sz="2800" lang="en-US"/>
              <a:t> </a:t>
            </a:r>
            <a:r>
              <a:rPr sz="2800" lang="en-US"/>
              <a:t>Rapid</a:t>
            </a:r>
            <a:r>
              <a:rPr sz="2800" lang="en-US"/>
              <a:t> technological changes</a:t>
            </a:r>
            <a:endParaRPr sz="2800" lang="en-US"/>
          </a:p>
          <a:p>
            <a:pPr algn="l"/>
            <a:r>
              <a:rPr sz="2800" lang="en-US"/>
              <a:t>4.</a:t>
            </a:r>
            <a:r>
              <a:rPr sz="2800" lang="en-US"/>
              <a:t> </a:t>
            </a:r>
            <a:r>
              <a:rPr sz="2800" lang="en-US"/>
              <a:t>Reducing</a:t>
            </a:r>
            <a:r>
              <a:rPr sz="2800" lang="en-US"/>
              <a:t> labour turnover</a:t>
            </a:r>
            <a:endParaRPr sz="2800" lang="en-US"/>
          </a:p>
          <a:p>
            <a:pPr algn="l"/>
            <a:r>
              <a:rPr sz="2800" lang="en-US"/>
              <a:t>5.</a:t>
            </a:r>
            <a:r>
              <a:rPr sz="2800" lang="en-US"/>
              <a:t> </a:t>
            </a:r>
            <a:r>
              <a:rPr sz="2800" lang="en-US"/>
              <a:t>Control</a:t>
            </a:r>
            <a:r>
              <a:rPr sz="2800" lang="en-US"/>
              <a:t> over Recruitment &amp; training cost</a:t>
            </a:r>
            <a:endParaRPr sz="2800" lang="en-US"/>
          </a:p>
          <a:p>
            <a:pPr algn="l"/>
            <a:r>
              <a:rPr sz="2800" lang="en-US"/>
              <a:t>6.</a:t>
            </a:r>
            <a:r>
              <a:rPr sz="2800" lang="en-US"/>
              <a:t> </a:t>
            </a:r>
            <a:r>
              <a:rPr sz="2800" lang="en-US"/>
              <a:t>Mobility</a:t>
            </a:r>
            <a:r>
              <a:rPr sz="2800" lang="en-US"/>
              <a:t> of labour</a:t>
            </a:r>
            <a:endParaRPr sz="2800" lang="en-US"/>
          </a:p>
          <a:p>
            <a:pPr algn="l"/>
            <a:r>
              <a:rPr sz="2800" lang="en-US"/>
              <a:t>7.</a:t>
            </a:r>
            <a:r>
              <a:rPr sz="2800" lang="en-US"/>
              <a:t> </a:t>
            </a:r>
            <a:r>
              <a:rPr sz="2800" lang="en-US"/>
              <a:t>It</a:t>
            </a:r>
            <a:r>
              <a:rPr sz="2800" lang="en-US"/>
              <a:t> can facilitate expansive programmes</a:t>
            </a:r>
            <a:endParaRPr sz="2800" lang="en-US"/>
          </a:p>
          <a:p>
            <a:pPr algn="l"/>
            <a:r>
              <a:rPr sz="2800" lang="en-US"/>
              <a:t>8.</a:t>
            </a:r>
            <a:r>
              <a:rPr sz="2800" lang="en-US"/>
              <a:t> </a:t>
            </a:r>
            <a:r>
              <a:rPr sz="2800" lang="en-US"/>
              <a:t>To</a:t>
            </a:r>
            <a:r>
              <a:rPr sz="2800" lang="en-US"/>
              <a:t> treat the manpower like real corporate assets</a:t>
            </a:r>
            <a:endParaRPr sz="28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589" name=""/>
          <p:cNvSpPr>
            <a:spLocks noGrp="1"/>
          </p:cNvSpPr>
          <p:nvPr>
            <p:ph type="subTitle" idx="1"/>
          </p:nvPr>
        </p:nvSpPr>
        <p:spPr>
          <a:xfrm>
            <a:off x="245620" y="167347"/>
            <a:ext cx="8813277" cy="6474582"/>
          </a:xfrm>
        </p:spPr>
        <p:txBody>
          <a:bodyPr>
            <a:normAutofit fontScale="96429" lnSpcReduction="20000"/>
          </a:bodyPr>
          <a:p>
            <a:r>
              <a:rPr b="1" sz="3200" lang="en-US"/>
              <a:t>Limitations/Barriers of HRP</a:t>
            </a:r>
            <a:endParaRPr b="1" sz="3200" lang="en-US"/>
          </a:p>
          <a:p>
            <a:endParaRPr b="1" sz="3200" lang="en-US"/>
          </a:p>
          <a:p>
            <a:pPr algn="l"/>
            <a:r>
              <a:rPr b="1" sz="2800" lang="en-US"/>
              <a:t>1. The future is uncertain :- </a:t>
            </a:r>
            <a:r>
              <a:rPr sz="2800" lang="en-US"/>
              <a:t>The future in any country is uncertain i.e. there are political, cultural, technological changes taking place every day. This effects the employment situation. Accordingly the company may have to appoint or remove people. Therefore HRP can only be a guiding factor. We cannot rely too much on it and do every action according to it.</a:t>
            </a:r>
            <a:endParaRPr sz="2800" lang="en-US"/>
          </a:p>
          <a:p>
            <a:pPr algn="l"/>
            <a:r>
              <a:rPr b="1" sz="2800" lang="en-US"/>
              <a:t> 2. Conservative attitude of top management :- </a:t>
            </a:r>
            <a:r>
              <a:rPr sz="2800" lang="en-US"/>
              <a:t>Much top management adopts a conservative attitude and is not ready to make changes. The process of HRP involves either appointing. Therefore it becomes very difficult to implement HRP in organization because top management does not support the decisions of other department.</a:t>
            </a:r>
            <a:endParaRPr sz="28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595" name=""/>
          <p:cNvSpPr>
            <a:spLocks noGrp="1"/>
          </p:cNvSpPr>
          <p:nvPr>
            <p:ph type="subTitle" idx="1"/>
          </p:nvPr>
        </p:nvSpPr>
        <p:spPr>
          <a:xfrm>
            <a:off x="-116897" y="64819"/>
            <a:ext cx="9163482" cy="6557842"/>
          </a:xfrm>
        </p:spPr>
        <p:txBody>
          <a:bodyPr/>
          <a:p>
            <a:endParaRPr b="1" sz="3200" lang="en-US"/>
          </a:p>
          <a:p>
            <a:r>
              <a:rPr b="1" sz="3200" lang="en-US"/>
              <a:t>Job Analysis – Meaning:</a:t>
            </a:r>
            <a:endParaRPr b="1" sz="3200" lang="en-US"/>
          </a:p>
          <a:p>
            <a:endParaRPr b="1" sz="3200" lang="en-US"/>
          </a:p>
          <a:p>
            <a:pPr algn="l" indent="-457200" marL="457200">
              <a:buFont typeface="Wingdings" charset="2"/>
              <a:buChar char="n"/>
            </a:pPr>
            <a:r>
              <a:rPr sz="2800" lang="en-US"/>
              <a:t>Job analysis is a systematic and detailed examination of jobs. It is the process of collecting information about a job — that is, the knowledge, skills, and the experience needed to carry out a job effectively. The jobholder is supposed to possess job-related knowledge useful to carry out the job easily</a:t>
            </a:r>
            <a:endParaRPr sz="280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591" name=""/>
          <p:cNvSpPr>
            <a:spLocks noGrp="1"/>
          </p:cNvSpPr>
          <p:nvPr>
            <p:ph type="subTitle" idx="1"/>
          </p:nvPr>
        </p:nvSpPr>
        <p:spPr>
          <a:xfrm>
            <a:off x="319763" y="218610"/>
            <a:ext cx="8546858" cy="6359239"/>
          </a:xfrm>
        </p:spPr>
        <p:txBody>
          <a:bodyPr/>
          <a:p>
            <a:r>
              <a:rPr b="1" lang="en-US"/>
              <a:t> </a:t>
            </a:r>
            <a:endParaRPr b="1" lang="en-US"/>
          </a:p>
          <a:p>
            <a:pPr algn="l"/>
            <a:r>
              <a:rPr b="1" sz="2800" lang="en-US"/>
              <a:t>3. Problem of surplus staff :-</a:t>
            </a:r>
            <a:r>
              <a:rPr sz="2800" lang="en-US"/>
              <a:t> HRP gives a clear out solution for excess staff i.e. Termination, layoff, VRS,. However when certain employees are removed from company it mostly affects the psyche of the existing employee, and they start feeling insecure, stressed out and do not believe in the company. This is a limitation of HRP i.e. it does not provide alternative solution like re-training so that employee need not be removed from the company</a:t>
            </a:r>
            <a:endParaRPr sz="2800" lang="en-US"/>
          </a:p>
          <a:p>
            <a:pPr algn="l"/>
            <a:r>
              <a:rPr b="1" sz="2800" lang="en-US"/>
              <a:t> 4. Time consuming activity :- </a:t>
            </a:r>
            <a:r>
              <a:rPr sz="2800" lang="en-US"/>
              <a:t>HRP collects information from all departments, regarding demand and supply of personnel. This information is collected in detail and each and every job is considered. Therefore the activity takes up a lot of time.</a:t>
            </a:r>
            <a:endParaRPr sz="280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17" name=""/>
          <p:cNvSpPr>
            <a:spLocks noGrp="1"/>
          </p:cNvSpPr>
          <p:nvPr>
            <p:ph type="subTitle" idx="1"/>
          </p:nvPr>
        </p:nvSpPr>
        <p:spPr>
          <a:xfrm>
            <a:off x="64943" y="205795"/>
            <a:ext cx="9085551" cy="6359238"/>
          </a:xfrm>
        </p:spPr>
        <p:txBody>
          <a:bodyPr/>
          <a:p>
            <a:endParaRPr lang="en-US"/>
          </a:p>
          <a:p>
            <a:pPr algn="l"/>
            <a:r>
              <a:rPr b="1" sz="2800" lang="en-US"/>
              <a:t>5. Expensive process :- </a:t>
            </a:r>
            <a:r>
              <a:rPr sz="2800" lang="en-US"/>
              <a:t>The solution provided by process of HRP incurs expense. E.g. VRS, overtime, etc. company has to spend a lot of money in carrying out the activity. Hence we can say the process is expensive.</a:t>
            </a:r>
            <a:endParaRPr sz="2800" lang="en-US"/>
          </a:p>
          <a:p>
            <a:pPr algn="l"/>
            <a:r>
              <a:rPr sz="2800" lang="en-US"/>
              <a:t> </a:t>
            </a:r>
            <a:r>
              <a:rPr lang="en-US"/>
              <a:t>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596" name=""/>
          <p:cNvSpPr>
            <a:spLocks noGrp="1"/>
          </p:cNvSpPr>
          <p:nvPr>
            <p:ph type="subTitle" idx="1"/>
          </p:nvPr>
        </p:nvSpPr>
        <p:spPr>
          <a:xfrm>
            <a:off x="-51954" y="52002"/>
            <a:ext cx="9162514" cy="6724289"/>
          </a:xfrm>
        </p:spPr>
        <p:txBody>
          <a:bodyPr/>
          <a:p>
            <a:r>
              <a:rPr b="1" sz="3200" lang="en-US"/>
              <a:t>Job Analysis – Definitions:</a:t>
            </a:r>
            <a:endParaRPr b="1" sz="3200" lang="en-US"/>
          </a:p>
          <a:p>
            <a:endParaRPr b="1" sz="3200" lang="en-US"/>
          </a:p>
          <a:p>
            <a:pPr algn="l" indent="-457200" marL="457200">
              <a:buFont typeface="Arial"/>
              <a:buChar char="•"/>
            </a:pPr>
            <a:r>
              <a:rPr b="1" sz="2800" lang="en-US"/>
              <a:t>According to Edwin B. Flippo</a:t>
            </a:r>
            <a:r>
              <a:rPr sz="2800" lang="en-US"/>
              <a:t> – “Job analysis is the process of studying and collecting information relating to the operations and responsibilities of a specific job. The immediate products of this analysis are job descriptions and job specifications.</a:t>
            </a:r>
            <a:endParaRPr sz="2800" lang="en-US"/>
          </a:p>
          <a:p>
            <a:pPr algn="l" indent="-457200" marL="457200">
              <a:buFont typeface="Arial"/>
              <a:buChar char="•"/>
            </a:pPr>
            <a:endParaRPr sz="2800" lang="en-US"/>
          </a:p>
          <a:p>
            <a:pPr algn="l" indent="-457200" marL="457200">
              <a:buFont typeface="Arial"/>
              <a:buChar char="•"/>
            </a:pPr>
            <a:r>
              <a:rPr sz="2800" lang="en-US"/>
              <a:t> Further,</a:t>
            </a:r>
            <a:r>
              <a:rPr b="1" sz="2800" lang="en-US"/>
              <a:t> David A. De Cenzo and Stephen P. Robbins</a:t>
            </a:r>
            <a:r>
              <a:rPr sz="2800" lang="en-US"/>
              <a:t> has defined “job analysis is a systematic exploration of the activities within a job. It is a basic technical procedure, one that is used to define the duties, responsibilities and accountabilities of a job.”</a:t>
            </a:r>
            <a:endParaRPr sz="2800" lang="en-US"/>
          </a:p>
          <a:p>
            <a:pPr algn="l" indent="-457200" marL="457200">
              <a:buFont typeface="Arial"/>
              <a:buChar char="•"/>
            </a:pPr>
            <a:endParaRPr sz="280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597" name=""/>
          <p:cNvSpPr>
            <a:spLocks noGrp="1"/>
          </p:cNvSpPr>
          <p:nvPr>
            <p:ph type="subTitle" idx="1"/>
          </p:nvPr>
        </p:nvSpPr>
        <p:spPr>
          <a:xfrm>
            <a:off x="-19483" y="-15272"/>
            <a:ext cx="9089513" cy="6767517"/>
          </a:xfrm>
        </p:spPr>
        <p:txBody>
          <a:bodyPr/>
          <a:p>
            <a:r>
              <a:rPr b="1" sz="3200" lang="en-US"/>
              <a:t>Objectives</a:t>
            </a:r>
            <a:endParaRPr b="1" sz="3200" lang="en-US"/>
          </a:p>
          <a:p>
            <a:endParaRPr b="1" sz="3200" lang="en-US"/>
          </a:p>
          <a:p>
            <a:pPr algn="l"/>
            <a:r>
              <a:rPr sz="2800" lang="en-US"/>
              <a:t>The main objectives of job analysis are as follows</a:t>
            </a:r>
            <a:r>
              <a:rPr sz="2800" lang="en-US"/>
              <a:t>:</a:t>
            </a:r>
            <a:endParaRPr sz="2800" lang="en-US"/>
          </a:p>
          <a:p>
            <a:pPr algn="l"/>
            <a:endParaRPr sz="2800" lang="en-US"/>
          </a:p>
          <a:p>
            <a:pPr algn="l" indent="-514350" marL="514350">
              <a:buFont typeface="+mj-lt"/>
              <a:buAutoNum type="arabicPeriod" startAt="1"/>
            </a:pPr>
            <a:r>
              <a:rPr b="1" sz="2800" lang="en-US"/>
              <a:t>Work simplification: </a:t>
            </a:r>
            <a:r>
              <a:rPr sz="2800" lang="en-US"/>
              <a:t>A job may be analysed to simplify the process and methods involved in it. This will mean redesigning the job. Work simplification helps to improve productivity of personnel.</a:t>
            </a:r>
            <a:endParaRPr sz="2800" lang="en-US"/>
          </a:p>
          <a:p>
            <a:pPr algn="l" indent="-514350" marL="514350">
              <a:buFont typeface="+mj-lt"/>
              <a:buAutoNum type="arabicPeriod" startAt="1"/>
            </a:pPr>
            <a:r>
              <a:rPr b="1" sz="2800" lang="en-US"/>
              <a:t>Establishment of standards of performance:</a:t>
            </a:r>
            <a:r>
              <a:rPr sz="2800" lang="en-US"/>
              <a:t> In order to hire the personnel on a scientific basis, it is very necessary to determine in advance a standard of performance with which applicant can be compared.</a:t>
            </a:r>
            <a:endParaRPr sz="2800" lang="en-US"/>
          </a:p>
          <a:p>
            <a:pPr algn="l"/>
            <a:endParaRPr sz="28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598" name=""/>
          <p:cNvSpPr>
            <a:spLocks noGrp="1"/>
          </p:cNvSpPr>
          <p:nvPr>
            <p:ph type="subTitle" idx="1"/>
          </p:nvPr>
        </p:nvSpPr>
        <p:spPr>
          <a:xfrm>
            <a:off x="71694" y="64819"/>
            <a:ext cx="9117434" cy="6663562"/>
          </a:xfrm>
        </p:spPr>
        <p:txBody>
          <a:bodyPr/>
          <a:p>
            <a:pPr algn="l" indent="0" marL="0">
              <a:buNone/>
            </a:pPr>
            <a:endParaRPr lang="en-US"/>
          </a:p>
          <a:p>
            <a:pPr algn="l" indent="0" marL="0">
              <a:buNone/>
            </a:pPr>
            <a:r>
              <a:rPr b="1" sz="2800" lang="en-US"/>
              <a:t>3.</a:t>
            </a:r>
            <a:r>
              <a:rPr b="1" sz="2800" lang="en-US"/>
              <a:t> </a:t>
            </a:r>
            <a:r>
              <a:rPr b="1" sz="2800" lang="en-US"/>
              <a:t>Support</a:t>
            </a:r>
            <a:r>
              <a:rPr b="1" sz="2800" lang="en-US"/>
              <a:t> to other personnel activities: </a:t>
            </a:r>
            <a:r>
              <a:rPr sz="2800" lang="en-US"/>
              <a:t>Job analysis provides support to other personnel activities such as recruitment ,selection, training, development, performance appraisal, job evaluation</a:t>
            </a:r>
            <a:r>
              <a:rPr sz="2800" lang="en-US"/>
              <a:t>.</a:t>
            </a:r>
            <a:r>
              <a:rPr lang="en-US"/>
              <a:t>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599" name=""/>
          <p:cNvSpPr>
            <a:spLocks noGrp="1"/>
          </p:cNvSpPr>
          <p:nvPr>
            <p:ph type="subTitle" idx="1"/>
          </p:nvPr>
        </p:nvSpPr>
        <p:spPr>
          <a:xfrm>
            <a:off x="168851" y="141715"/>
            <a:ext cx="8895842" cy="6615558"/>
          </a:xfrm>
        </p:spPr>
        <p:txBody>
          <a:bodyPr/>
          <a:p>
            <a:endParaRPr b="1" sz="3200" lang="en-US"/>
          </a:p>
          <a:p>
            <a:r>
              <a:rPr b="1" sz="3200" lang="en-US"/>
              <a:t>Benefits of job analysis</a:t>
            </a:r>
            <a:endParaRPr b="1" sz="3200" lang="en-US"/>
          </a:p>
          <a:p>
            <a:endParaRPr b="1" sz="3200" lang="en-US"/>
          </a:p>
          <a:p>
            <a:pPr algn="l" indent="-457200" marL="457200">
              <a:buFont typeface="Wingdings" charset="2"/>
              <a:buChar char="¡"/>
            </a:pPr>
            <a:r>
              <a:rPr b="1" sz="2800" lang="en-US"/>
              <a:t>Manpower planning: - </a:t>
            </a:r>
            <a:r>
              <a:rPr sz="2800" lang="en-US"/>
              <a:t>Job analysis is the qualitative aspect of manpower requirements because it determines the demands of the job in terms of skills, qualities &amp; other human attributes. It facilitates the division of work into different jobs.</a:t>
            </a:r>
            <a:endParaRPr sz="2800" lang="en-US"/>
          </a:p>
          <a:p>
            <a:pPr algn="l"/>
            <a:endParaRPr sz="2800" lang="en-US"/>
          </a:p>
          <a:p>
            <a:pPr algn="l" indent="-457200" marL="457200">
              <a:buFont typeface="Wingdings" charset="2"/>
              <a:buChar char="¡"/>
            </a:pPr>
            <a:r>
              <a:rPr b="1" sz="2800" lang="en-US"/>
              <a:t>Recruitment, selection &amp; placement: -</a:t>
            </a:r>
            <a:r>
              <a:rPr sz="2800" lang="en-US"/>
              <a:t> In order to hire a right person on the job. It is very essential to know the requirements of the job &amp; the qualities of the individual who will perform the job.</a:t>
            </a:r>
            <a:endParaRPr sz="28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00" name=""/>
          <p:cNvSpPr>
            <a:spLocks noGrp="1"/>
          </p:cNvSpPr>
          <p:nvPr>
            <p:ph type="subTitle" idx="1"/>
          </p:nvPr>
        </p:nvSpPr>
        <p:spPr>
          <a:xfrm>
            <a:off x="116897" y="160628"/>
            <a:ext cx="8897563" cy="6660725"/>
          </a:xfrm>
        </p:spPr>
        <p:txBody>
          <a:bodyPr/>
          <a:p>
            <a:pPr indent="-342900" marL="342900">
              <a:buFont typeface="Wingdings" charset="2"/>
              <a:buChar char="¡"/>
            </a:pPr>
            <a:endParaRPr sz="2800" lang="en-US"/>
          </a:p>
          <a:p>
            <a:pPr indent="-342900" marL="342900">
              <a:buFont typeface="Wingdings" charset="2"/>
              <a:buChar char="¡"/>
            </a:pPr>
            <a:r>
              <a:rPr lang="en-US"/>
              <a:t> </a:t>
            </a:r>
            <a:r>
              <a:rPr b="1" sz="2800" lang="en-US"/>
              <a:t>Training &amp; development: -</a:t>
            </a:r>
            <a:r>
              <a:rPr sz="2800" lang="en-US"/>
              <a:t> Job analysis determines the levels of standard of   job performing, it helps administering the training development programmes.</a:t>
            </a:r>
            <a:endParaRPr sz="2800" lang="en-US"/>
          </a:p>
          <a:p>
            <a:pPr indent="-342900" marL="342900">
              <a:buFont typeface="Wingdings" charset="2"/>
              <a:buChar char="¡"/>
            </a:pPr>
            <a:endParaRPr sz="2800" lang="en-US"/>
          </a:p>
          <a:p>
            <a:pPr indent="-457200" marL="457200">
              <a:buFont typeface="Wingdings" charset="2"/>
              <a:buChar char="¡"/>
            </a:pPr>
            <a:r>
              <a:rPr b="1" sz="2800" lang="en-US"/>
              <a:t> Job evaluation: -</a:t>
            </a:r>
            <a:r>
              <a:rPr sz="2800" lang="en-US"/>
              <a:t> Job analysis determines provides a basis for job evaluation, job evaluation aims at ‘determining’ the relative worth of the job which in turn helps   determining the compensation of job</a:t>
            </a:r>
            <a:r>
              <a:rPr sz="2800" lang="en-US"/>
              <a:t>.</a:t>
            </a:r>
            <a:r>
              <a:rPr sz="2800" lang="en-US"/>
              <a:t> </a:t>
            </a:r>
            <a:endParaRPr sz="2800" lang="en-US"/>
          </a:p>
          <a:p>
            <a:pPr algn="l" indent="-457200" marL="457200">
              <a:buFont typeface="Wingdings" charset="2"/>
              <a:buChar char="¡"/>
            </a:pPr>
            <a:endParaRPr sz="2800" lang="en-US"/>
          </a:p>
          <a:p>
            <a:pPr algn="l" indent="-457200" marL="457200">
              <a:buFont typeface="Wingdings" charset="2"/>
              <a:buChar char="¡"/>
            </a:pPr>
            <a:r>
              <a:rPr b="1" sz="2800" lang="en-US"/>
              <a:t>Performance appraisal:-  </a:t>
            </a:r>
            <a:r>
              <a:rPr sz="2800" lang="en-US"/>
              <a:t>Job analysis data provide a clear cut standard of performance for every job. The performance of employee can be assessed objectively with the standard of job performance.</a:t>
            </a:r>
            <a:endParaRPr sz="280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01" name=""/>
          <p:cNvSpPr>
            <a:spLocks noGrp="1"/>
          </p:cNvSpPr>
          <p:nvPr>
            <p:ph type="subTitle" idx="1"/>
          </p:nvPr>
        </p:nvSpPr>
        <p:spPr>
          <a:xfrm>
            <a:off x="-1615" y="192979"/>
            <a:ext cx="8912284" cy="6557722"/>
          </a:xfrm>
        </p:spPr>
        <p:txBody>
          <a:bodyPr/>
          <a:p>
            <a:pPr algn="l" indent="-457200" marL="457200">
              <a:buFont typeface="Wingdings" charset="2"/>
              <a:buChar char="¡"/>
            </a:pPr>
            <a:r>
              <a:rPr sz="2800" lang="en-US"/>
              <a:t>J</a:t>
            </a:r>
            <a:r>
              <a:rPr b="1" sz="2800" lang="en-US"/>
              <a:t>ob designing: - </a:t>
            </a:r>
            <a:r>
              <a:rPr sz="2800" lang="en-US"/>
              <a:t>Industrial engineers may use the job analysis information in designing the job by making the comprehensive study of the job elements.</a:t>
            </a:r>
            <a:endParaRPr sz="2800" lang="en-US"/>
          </a:p>
          <a:p>
            <a:pPr algn="l" indent="0" marL="0">
              <a:buNone/>
            </a:pPr>
            <a:endParaRPr sz="2800" lang="en-US"/>
          </a:p>
          <a:p>
            <a:pPr algn="l" indent="-457200" marL="457200">
              <a:buFont typeface="Wingdings" charset="2"/>
              <a:buChar char="¡"/>
            </a:pPr>
            <a:r>
              <a:rPr sz="2800" lang="en-US"/>
              <a:t> </a:t>
            </a:r>
            <a:r>
              <a:rPr b="1" sz="2800" lang="en-US"/>
              <a:t>Safety &amp; health: - </a:t>
            </a:r>
            <a:r>
              <a:rPr sz="2800" lang="en-US"/>
              <a:t>The management can take corrective measures to minimize the chance of various risks to ensure safety to workers &amp; to avoid unhealthy conditions.</a:t>
            </a:r>
            <a:endParaRPr sz="2800" lang="en-US"/>
          </a:p>
          <a:p>
            <a:pPr algn="l"/>
            <a:endParaRPr sz="2800" lang="en-US"/>
          </a:p>
          <a:p>
            <a:pPr algn="l" indent="-457200" marL="457200">
              <a:buFont typeface="Wingdings" charset="2"/>
              <a:buChar char="¡"/>
            </a:pPr>
            <a:r>
              <a:rPr b="1" sz="2800" lang="en-US"/>
              <a:t> Promotions, transfers:-</a:t>
            </a:r>
            <a:r>
              <a:rPr sz="2800" lang="en-US"/>
              <a:t>The job analysis is mainly based on the effective policies. Effective policies may be formulated in regards to promotions &amp; transfers.</a:t>
            </a:r>
            <a:endParaRPr sz="2800" lang="en-US"/>
          </a:p>
        </p:txBody>
      </p:sp>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vivo 1906</dc:creator>
  <dcterms:created xsi:type="dcterms:W3CDTF">2015-05-11T00:30:45Z</dcterms:created>
  <dcterms:modified xsi:type="dcterms:W3CDTF">2020-09-23T15:23:37Z</dcterms:modified>
</cp:coreProperties>
</file>