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4" r:id="rId4"/>
    <p:sldId id="285" r:id="rId5"/>
    <p:sldId id="286" r:id="rId6"/>
    <p:sldId id="258" r:id="rId7"/>
    <p:sldId id="259" r:id="rId8"/>
    <p:sldId id="260" r:id="rId9"/>
    <p:sldId id="261" r:id="rId10"/>
    <p:sldId id="262" r:id="rId11"/>
    <p:sldId id="263" r:id="rId12"/>
    <p:sldId id="264" r:id="rId13"/>
    <p:sldId id="267" r:id="rId14"/>
    <p:sldId id="268" r:id="rId15"/>
    <p:sldId id="269" r:id="rId16"/>
    <p:sldId id="265" r:id="rId17"/>
    <p:sldId id="266" r:id="rId18"/>
    <p:sldId id="270" r:id="rId19"/>
    <p:sldId id="271" r:id="rId20"/>
    <p:sldId id="272" r:id="rId21"/>
    <p:sldId id="273" r:id="rId22"/>
    <p:sldId id="274" r:id="rId23"/>
    <p:sldId id="275" r:id="rId24"/>
    <p:sldId id="276" r:id="rId25"/>
    <p:sldId id="277" r:id="rId26"/>
    <p:sldId id="278" r:id="rId27"/>
    <p:sldId id="279" r:id="rId28"/>
    <p:sldId id="280" r:id="rId29"/>
    <p:sldId id="282" r:id="rId30"/>
    <p:sldId id="283" r:id="rId31"/>
    <p:sldId id="28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AD61A511-B05A-4989-8E2A-EE7DB4EDBF90}" type="datetimeFigureOut">
              <a:rPr lang="en-IN" smtClean="0"/>
              <a:t>23-12-2020</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FD30E94-A9BC-4BBF-9475-F87E8D08CB89}"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FD30E94-A9BC-4BBF-9475-F87E8D08CB89}"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FD30E94-A9BC-4BBF-9475-F87E8D08CB89}"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FD30E94-A9BC-4BBF-9475-F87E8D08CB89}" type="slidenum">
              <a:rPr lang="en-IN" smtClean="0"/>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FD30E94-A9BC-4BBF-9475-F87E8D08CB89}" type="slidenum">
              <a:rPr lang="en-IN" smtClean="0"/>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FD30E94-A9BC-4BBF-9475-F87E8D08CB89}" type="slidenum">
              <a:rPr lang="en-IN" smtClean="0"/>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FD30E94-A9BC-4BBF-9475-F87E8D08CB89}"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FD30E94-A9BC-4BBF-9475-F87E8D08CB89}" type="slidenum">
              <a:rPr lang="en-IN" smtClean="0"/>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D61A511-B05A-4989-8E2A-EE7DB4EDBF90}" type="datetimeFigureOut">
              <a:rPr lang="en-IN" smtClean="0"/>
              <a:t>23-12-2020</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FD30E94-A9BC-4BBF-9475-F87E8D08CB89}"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AD61A511-B05A-4989-8E2A-EE7DB4EDBF90}" type="datetimeFigureOut">
              <a:rPr lang="en-IN" smtClean="0"/>
              <a:t>23-12-2020</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FD30E94-A9BC-4BBF-9475-F87E8D08CB89}"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AD61A511-B05A-4989-8E2A-EE7DB4EDBF90}" type="datetimeFigureOut">
              <a:rPr lang="en-IN" smtClean="0"/>
              <a:t>23-12-2020</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FD30E94-A9BC-4BBF-9475-F87E8D08CB89}" type="slidenum">
              <a:rPr lang="en-IN" smtClean="0"/>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D61A511-B05A-4989-8E2A-EE7DB4EDBF90}" type="datetimeFigureOut">
              <a:rPr lang="en-IN" smtClean="0"/>
              <a:t>23-12-2020</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FD30E94-A9BC-4BBF-9475-F87E8D08CB89}"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agestore.com/features/magento-order-manage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agestore.com/features/magento-inventory-managemen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4000" b="1" dirty="0" smtClean="0">
                <a:latin typeface="Times New Roman" pitchFamily="18" charset="0"/>
                <a:cs typeface="Times New Roman" pitchFamily="18" charset="0"/>
              </a:rPr>
              <a:t>Unit-4</a:t>
            </a:r>
          </a:p>
          <a:p>
            <a:r>
              <a:rPr lang="en-IN" sz="4000" b="1" dirty="0" smtClean="0">
                <a:latin typeface="Times New Roman" pitchFamily="18" charset="0"/>
                <a:cs typeface="Times New Roman" pitchFamily="18" charset="0"/>
              </a:rPr>
              <a:t>Future Of Retailing</a:t>
            </a:r>
            <a:endParaRPr lang="en-IN"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765733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00600"/>
          </a:xfrm>
        </p:spPr>
        <p:txBody>
          <a:bodyPr/>
          <a:lstStyle/>
          <a:p>
            <a:pPr marL="109728" indent="0" algn="ctr">
              <a:buNone/>
            </a:pPr>
            <a:r>
              <a:rPr lang="en-IN" b="1" dirty="0">
                <a:latin typeface="Times New Roman" pitchFamily="18" charset="0"/>
                <a:cs typeface="Times New Roman" pitchFamily="18" charset="0"/>
              </a:rPr>
              <a:t>A shift from </a:t>
            </a:r>
            <a:r>
              <a:rPr lang="en-IN" b="1" dirty="0" smtClean="0">
                <a:latin typeface="Times New Roman" pitchFamily="18" charset="0"/>
                <a:cs typeface="Times New Roman" pitchFamily="18" charset="0"/>
              </a:rPr>
              <a:t>multi-channel to Omni channel </a:t>
            </a:r>
            <a:r>
              <a:rPr lang="en-IN" b="1" dirty="0">
                <a:latin typeface="Times New Roman" pitchFamily="18" charset="0"/>
                <a:cs typeface="Times New Roman" pitchFamily="18" charset="0"/>
              </a:rPr>
              <a:t>retailing</a:t>
            </a:r>
          </a:p>
          <a:p>
            <a:pPr marL="109728" indent="0">
              <a:buNone/>
            </a:pPr>
            <a:endParaRPr lang="en-IN"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690687"/>
            <a:ext cx="8064896" cy="4114577"/>
          </a:xfrm>
          <a:prstGeom prst="rect">
            <a:avLst/>
          </a:prstGeom>
        </p:spPr>
      </p:pic>
    </p:spTree>
    <p:extLst>
      <p:ext uri="{BB962C8B-B14F-4D97-AF65-F5344CB8AC3E}">
        <p14:creationId xmlns:p14="http://schemas.microsoft.com/office/powerpoint/2010/main" val="3603611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5400600"/>
          </a:xfrm>
        </p:spPr>
        <p:txBody>
          <a:bodyPr>
            <a:noAutofit/>
          </a:bodyPr>
          <a:lstStyle/>
          <a:p>
            <a:pPr fontAlgn="base"/>
            <a:r>
              <a:rPr lang="en-IN" sz="2300" dirty="0">
                <a:latin typeface="Times New Roman" pitchFamily="18" charset="0"/>
                <a:cs typeface="Times New Roman" pitchFamily="18" charset="0"/>
              </a:rPr>
              <a:t>Multi-channel retail is a business model </a:t>
            </a:r>
            <a:r>
              <a:rPr lang="en-IN" sz="2300" b="1" dirty="0">
                <a:latin typeface="Times New Roman" pitchFamily="18" charset="0"/>
                <a:cs typeface="Times New Roman" pitchFamily="18" charset="0"/>
              </a:rPr>
              <a:t>born with the digital revolution</a:t>
            </a:r>
            <a:r>
              <a:rPr lang="en-IN" sz="2300" dirty="0">
                <a:latin typeface="Times New Roman" pitchFamily="18" charset="0"/>
                <a:cs typeface="Times New Roman" pitchFamily="18" charset="0"/>
              </a:rPr>
              <a:t>.</a:t>
            </a:r>
          </a:p>
          <a:p>
            <a:pPr fontAlgn="base"/>
            <a:r>
              <a:rPr lang="en-IN" sz="2300" dirty="0">
                <a:latin typeface="Times New Roman" pitchFamily="18" charset="0"/>
                <a:cs typeface="Times New Roman" pitchFamily="18" charset="0"/>
              </a:rPr>
              <a:t>Retailers adapting this strategy offer customers a choice of ways to purchase their products, via both online and offline channels. Therefore, it’s more flexible and convenient for consumers to purchase goods or services, which helps dramatically boost sales.</a:t>
            </a:r>
          </a:p>
          <a:p>
            <a:pPr fontAlgn="base"/>
            <a:r>
              <a:rPr lang="en-IN" sz="2300" dirty="0">
                <a:latin typeface="Times New Roman" pitchFamily="18" charset="0"/>
                <a:cs typeface="Times New Roman" pitchFamily="18" charset="0"/>
              </a:rPr>
              <a:t>Another advantage of this strategy is that it brings about a 24-hour access to customer, which helps build brand loyalty. Retailers also benefit from multi-channel by improving analytics to understand consumer </a:t>
            </a:r>
            <a:r>
              <a:rPr lang="en-IN" sz="2300" dirty="0" smtClean="0">
                <a:latin typeface="Times New Roman" pitchFamily="18" charset="0"/>
                <a:cs typeface="Times New Roman" pitchFamily="18" charset="0"/>
              </a:rPr>
              <a:t>behaviours </a:t>
            </a:r>
            <a:r>
              <a:rPr lang="en-IN" sz="2300" dirty="0">
                <a:latin typeface="Times New Roman" pitchFamily="18" charset="0"/>
                <a:cs typeface="Times New Roman" pitchFamily="18" charset="0"/>
              </a:rPr>
              <a:t>since building a personalized customer experience is a must in the digital age.</a:t>
            </a:r>
          </a:p>
          <a:p>
            <a:pPr fontAlgn="base"/>
            <a:r>
              <a:rPr lang="en-IN" sz="2300" dirty="0">
                <a:latin typeface="Times New Roman" pitchFamily="18" charset="0"/>
                <a:cs typeface="Times New Roman" pitchFamily="18" charset="0"/>
              </a:rPr>
              <a:t>However, many questions had risen along with the expanding of multi-channel retail, including how to </a:t>
            </a:r>
            <a:r>
              <a:rPr lang="en-IN" sz="2300" b="1" dirty="0">
                <a:latin typeface="Times New Roman" pitchFamily="18" charset="0"/>
                <a:cs typeface="Times New Roman" pitchFamily="18" charset="0"/>
              </a:rPr>
              <a:t>bring customers a seamless experience across channels</a:t>
            </a:r>
            <a:r>
              <a:rPr lang="en-IN" sz="2300" dirty="0">
                <a:latin typeface="Times New Roman" pitchFamily="18" charset="0"/>
                <a:cs typeface="Times New Roman" pitchFamily="18" charset="0"/>
              </a:rPr>
              <a:t> and </a:t>
            </a:r>
            <a:r>
              <a:rPr lang="en-IN" sz="2300" b="1" dirty="0">
                <a:latin typeface="Times New Roman" pitchFamily="18" charset="0"/>
                <a:cs typeface="Times New Roman" pitchFamily="18" charset="0"/>
              </a:rPr>
              <a:t>which could help smoothly operate the internal process</a:t>
            </a:r>
            <a:r>
              <a:rPr lang="en-IN" sz="2300" dirty="0">
                <a:latin typeface="Times New Roman" pitchFamily="18" charset="0"/>
                <a:cs typeface="Times New Roman" pitchFamily="18" charset="0"/>
              </a:rPr>
              <a:t>.</a:t>
            </a:r>
          </a:p>
          <a:p>
            <a:pPr marL="109728" indent="0">
              <a:buNone/>
            </a:pPr>
            <a:r>
              <a:rPr lang="en-IN" sz="2300" dirty="0">
                <a:latin typeface="Times New Roman" pitchFamily="18" charset="0"/>
                <a:cs typeface="Times New Roman" pitchFamily="18" charset="0"/>
              </a:rPr>
              <a:t/>
            </a:r>
            <a:br>
              <a:rPr lang="en-IN" sz="2300" dirty="0">
                <a:latin typeface="Times New Roman" pitchFamily="18" charset="0"/>
                <a:cs typeface="Times New Roman" pitchFamily="18" charset="0"/>
              </a:rPr>
            </a:br>
            <a:r>
              <a:rPr lang="en-IN" sz="2300" dirty="0"/>
              <a:t/>
            </a:r>
            <a:br>
              <a:rPr lang="en-IN" sz="2300" dirty="0"/>
            </a:br>
            <a:endParaRPr lang="en-IN" sz="2300" dirty="0"/>
          </a:p>
        </p:txBody>
      </p:sp>
    </p:spTree>
    <p:extLst>
      <p:ext uri="{BB962C8B-B14F-4D97-AF65-F5344CB8AC3E}">
        <p14:creationId xmlns:p14="http://schemas.microsoft.com/office/powerpoint/2010/main" val="1301834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72608"/>
          </a:xfrm>
        </p:spPr>
        <p:txBody>
          <a:bodyPr>
            <a:normAutofit lnSpcReduction="10000"/>
          </a:bodyPr>
          <a:lstStyle/>
          <a:p>
            <a:pPr fontAlgn="base"/>
            <a:r>
              <a:rPr lang="en-IN" sz="2500" b="1" dirty="0">
                <a:latin typeface="Times New Roman" pitchFamily="18" charset="0"/>
                <a:cs typeface="Times New Roman" pitchFamily="18" charset="0"/>
              </a:rPr>
              <a:t>As customers had become more demanding, fulfilling their expectation went beyond retailers’ infrastructural development.</a:t>
            </a:r>
            <a:endParaRPr lang="en-IN" sz="2500" dirty="0">
              <a:latin typeface="Times New Roman" pitchFamily="18" charset="0"/>
              <a:cs typeface="Times New Roman" pitchFamily="18" charset="0"/>
            </a:endParaRPr>
          </a:p>
          <a:p>
            <a:pPr fontAlgn="base"/>
            <a:r>
              <a:rPr lang="en-IN" sz="2500" dirty="0">
                <a:latin typeface="Times New Roman" pitchFamily="18" charset="0"/>
                <a:cs typeface="Times New Roman" pitchFamily="18" charset="0"/>
              </a:rPr>
              <a:t>Creating a seamless experience over different channels, while at the same time ensuring the accuracy and efficiency, was almost impossible.</a:t>
            </a:r>
          </a:p>
          <a:p>
            <a:pPr fontAlgn="base"/>
            <a:r>
              <a:rPr lang="en-IN" sz="2500" dirty="0">
                <a:latin typeface="Times New Roman" pitchFamily="18" charset="0"/>
                <a:cs typeface="Times New Roman" pitchFamily="18" charset="0"/>
              </a:rPr>
              <a:t>For example, retailers found it hard to manage purchases from various channels or struggled with </a:t>
            </a:r>
            <a:r>
              <a:rPr lang="en-IN" sz="2500" dirty="0">
                <a:latin typeface="Times New Roman" pitchFamily="18" charset="0"/>
                <a:cs typeface="Times New Roman" pitchFamily="18" charset="0"/>
                <a:hlinkClick r:id="rId2"/>
              </a:rPr>
              <a:t>order </a:t>
            </a:r>
            <a:r>
              <a:rPr lang="en-IN" sz="2500" dirty="0" err="1">
                <a:latin typeface="Times New Roman" pitchFamily="18" charset="0"/>
                <a:cs typeface="Times New Roman" pitchFamily="18" charset="0"/>
                <a:hlinkClick r:id="rId2"/>
              </a:rPr>
              <a:t>fulfillment</a:t>
            </a:r>
            <a:r>
              <a:rPr lang="en-IN" sz="2500" dirty="0">
                <a:latin typeface="Times New Roman" pitchFamily="18" charset="0"/>
                <a:cs typeface="Times New Roman" pitchFamily="18" charset="0"/>
                <a:hlinkClick r:id="rId2"/>
              </a:rPr>
              <a:t> and speedy delivery</a:t>
            </a:r>
            <a:r>
              <a:rPr lang="en-IN" sz="2500" dirty="0">
                <a:latin typeface="Times New Roman" pitchFamily="18" charset="0"/>
                <a:cs typeface="Times New Roman" pitchFamily="18" charset="0"/>
              </a:rPr>
              <a:t>. Besides, customer service was also a big concern since retailers communicated with shoppers in multiple channels and became confused with data synchronization in separate systems.</a:t>
            </a:r>
          </a:p>
          <a:p>
            <a:pPr fontAlgn="base"/>
            <a:r>
              <a:rPr lang="en-IN" sz="2500" dirty="0">
                <a:latin typeface="Times New Roman" pitchFamily="18" charset="0"/>
                <a:cs typeface="Times New Roman" pitchFamily="18" charset="0"/>
              </a:rPr>
              <a:t>Multi-channel adopting retailers also encountered problems related to the internal process. </a:t>
            </a:r>
            <a:r>
              <a:rPr lang="en-IN" sz="2500" b="1" dirty="0">
                <a:latin typeface="Times New Roman" pitchFamily="18" charset="0"/>
                <a:cs typeface="Times New Roman" pitchFamily="18" charset="0"/>
              </a:rPr>
              <a:t>Supply chain must be the first and the most important matter to be mentioned</a:t>
            </a:r>
            <a:r>
              <a:rPr lang="en-IN" sz="2500" dirty="0">
                <a:latin typeface="Times New Roman" pitchFamily="18" charset="0"/>
                <a:cs typeface="Times New Roman" pitchFamily="18" charset="0"/>
              </a:rPr>
              <a:t>.</a:t>
            </a:r>
          </a:p>
          <a:p>
            <a:endParaRPr lang="en-IN" dirty="0"/>
          </a:p>
        </p:txBody>
      </p:sp>
    </p:spTree>
    <p:extLst>
      <p:ext uri="{BB962C8B-B14F-4D97-AF65-F5344CB8AC3E}">
        <p14:creationId xmlns:p14="http://schemas.microsoft.com/office/powerpoint/2010/main" val="1346365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00600"/>
          </a:xfrm>
        </p:spPr>
        <p:txBody>
          <a:bodyPr>
            <a:normAutofit fontScale="92500" lnSpcReduction="10000"/>
          </a:bodyPr>
          <a:lstStyle/>
          <a:p>
            <a:pPr fontAlgn="base"/>
            <a:r>
              <a:rPr lang="en-IN" sz="2500" dirty="0">
                <a:latin typeface="Times New Roman" pitchFamily="18" charset="0"/>
                <a:cs typeface="Times New Roman" pitchFamily="18" charset="0"/>
              </a:rPr>
              <a:t>More channels involved in the distribution system required more available warehouses with higher inventory accuracy, whereas multi-channel strategy lacked inventory visibility and an efficient </a:t>
            </a:r>
            <a:r>
              <a:rPr lang="en-IN" sz="2500" dirty="0">
                <a:latin typeface="Times New Roman" pitchFamily="18" charset="0"/>
                <a:cs typeface="Times New Roman" pitchFamily="18" charset="0"/>
                <a:hlinkClick r:id="rId2"/>
              </a:rPr>
              <a:t>multi-warehouse management</a:t>
            </a:r>
            <a:r>
              <a:rPr lang="en-IN" sz="2500" dirty="0">
                <a:latin typeface="Times New Roman" pitchFamily="18" charset="0"/>
                <a:cs typeface="Times New Roman" pitchFamily="18" charset="0"/>
              </a:rPr>
              <a:t>. That caused a </a:t>
            </a:r>
            <a:r>
              <a:rPr lang="en-IN" sz="2500" b="1" dirty="0">
                <a:latin typeface="Times New Roman" pitchFamily="18" charset="0"/>
                <a:cs typeface="Times New Roman" pitchFamily="18" charset="0"/>
              </a:rPr>
              <a:t>supply-demand gap</a:t>
            </a:r>
            <a:r>
              <a:rPr lang="en-IN" sz="2500" dirty="0">
                <a:latin typeface="Times New Roman" pitchFamily="18" charset="0"/>
                <a:cs typeface="Times New Roman" pitchFamily="18" charset="0"/>
              </a:rPr>
              <a:t> that was almost impossible to be closed without a centralized management system.</a:t>
            </a:r>
          </a:p>
          <a:p>
            <a:pPr fontAlgn="base"/>
            <a:r>
              <a:rPr lang="en-IN" sz="2500" dirty="0">
                <a:latin typeface="Times New Roman" pitchFamily="18" charset="0"/>
                <a:cs typeface="Times New Roman" pitchFamily="18" charset="0"/>
              </a:rPr>
              <a:t>Furthermore, this business model also caused difficulties in measurement analysis when collecting data from separate channels, leading to an inefficient strategy.</a:t>
            </a:r>
          </a:p>
          <a:p>
            <a:pPr fontAlgn="base"/>
            <a:r>
              <a:rPr lang="en-IN" sz="2500" dirty="0">
                <a:latin typeface="Times New Roman" pitchFamily="18" charset="0"/>
                <a:cs typeface="Times New Roman" pitchFamily="18" charset="0"/>
              </a:rPr>
              <a:t>As the retail landscape continued to change and multi-channel seemed to reach its limitation, the retail world moved forwards a new phase called </a:t>
            </a:r>
            <a:r>
              <a:rPr lang="en-IN" sz="2500" dirty="0" smtClean="0">
                <a:latin typeface="Times New Roman" pitchFamily="18" charset="0"/>
                <a:cs typeface="Times New Roman" pitchFamily="18" charset="0"/>
              </a:rPr>
              <a:t>Omni channel </a:t>
            </a:r>
            <a:r>
              <a:rPr lang="en-IN" sz="2500" dirty="0">
                <a:latin typeface="Times New Roman" pitchFamily="18" charset="0"/>
                <a:cs typeface="Times New Roman" pitchFamily="18" charset="0"/>
              </a:rPr>
              <a:t>retail model.</a:t>
            </a:r>
          </a:p>
          <a:p>
            <a:r>
              <a:rPr lang="en-IN" sz="2500" b="1" dirty="0" smtClean="0">
                <a:latin typeface="Times New Roman" pitchFamily="18" charset="0"/>
                <a:cs typeface="Times New Roman" pitchFamily="18" charset="0"/>
              </a:rPr>
              <a:t>Omni channel </a:t>
            </a:r>
            <a:r>
              <a:rPr lang="en-IN" sz="2500" b="1" dirty="0">
                <a:latin typeface="Times New Roman" pitchFamily="18" charset="0"/>
                <a:cs typeface="Times New Roman" pitchFamily="18" charset="0"/>
              </a:rPr>
              <a:t>retail optimizes multiple sales channels while at the same time brings about a high level of integration among them.</a:t>
            </a:r>
            <a:r>
              <a:rPr lang="en-IN" sz="2500" dirty="0">
                <a:latin typeface="Times New Roman" pitchFamily="18" charset="0"/>
                <a:cs typeface="Times New Roman" pitchFamily="18" charset="0"/>
              </a:rPr>
              <a:t/>
            </a:r>
            <a:br>
              <a:rPr lang="en-IN" sz="2500" dirty="0">
                <a:latin typeface="Times New Roman" pitchFamily="18" charset="0"/>
                <a:cs typeface="Times New Roman" pitchFamily="18" charset="0"/>
              </a:rPr>
            </a:br>
            <a:endParaRPr lang="en-IN" sz="2500" dirty="0">
              <a:latin typeface="Times New Roman" pitchFamily="18" charset="0"/>
              <a:cs typeface="Times New Roman" pitchFamily="18" charset="0"/>
            </a:endParaRPr>
          </a:p>
        </p:txBody>
      </p:sp>
    </p:spTree>
    <p:extLst>
      <p:ext uri="{BB962C8B-B14F-4D97-AF65-F5344CB8AC3E}">
        <p14:creationId xmlns:p14="http://schemas.microsoft.com/office/powerpoint/2010/main" val="3894502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sz="2500" b="1" dirty="0">
                <a:latin typeface="Times New Roman" pitchFamily="18" charset="0"/>
                <a:cs typeface="Times New Roman" pitchFamily="18" charset="0"/>
              </a:rPr>
              <a:t>Augmented reality in Retailing:</a:t>
            </a:r>
            <a:br>
              <a:rPr lang="en-US" sz="2500" b="1" dirty="0">
                <a:latin typeface="Times New Roman" pitchFamily="18" charset="0"/>
                <a:cs typeface="Times New Roman" pitchFamily="18" charset="0"/>
              </a:rPr>
            </a:br>
            <a:endParaRPr lang="en-IN" sz="2500" b="1" dirty="0">
              <a:latin typeface="Times New Roman" pitchFamily="18" charset="0"/>
              <a:cs typeface="Times New Roman" pitchFamily="18" charset="0"/>
            </a:endParaRPr>
          </a:p>
          <a:p>
            <a:pPr marL="109728" indent="0">
              <a:buNone/>
            </a:pPr>
            <a:r>
              <a:rPr lang="en-US" dirty="0">
                <a:latin typeface="Times New Roman" pitchFamily="18" charset="0"/>
                <a:cs typeface="Times New Roman" pitchFamily="18" charset="0"/>
              </a:rPr>
              <a:t>Augmented Reality is one of the biggest technology disruptions that have blurred the lines between virtual world and the real world. AR turns the environment around you into a digital interface by placing virtual objects in the real world and in real time. AR has an ability to present a real-life environment right in front of you such as kids playing football, trees swaying in the park, and animated characters like-</a:t>
            </a:r>
            <a:r>
              <a:rPr lang="en-US" dirty="0" err="1">
                <a:latin typeface="Times New Roman" pitchFamily="18" charset="0"/>
                <a:cs typeface="Times New Roman" pitchFamily="18" charset="0"/>
              </a:rPr>
              <a:t>Alladin</a:t>
            </a:r>
            <a:r>
              <a:rPr lang="en-US" dirty="0">
                <a:latin typeface="Times New Roman" pitchFamily="18" charset="0"/>
                <a:cs typeface="Times New Roman" pitchFamily="18" charset="0"/>
              </a:rPr>
              <a:t> flying in skies on his magic carpet - with a digital augmentation overlaid on it. The physical real-world environment is superimposed with computer generated images, graphics, audios and other sensory enhancement thus changing the perception of reality.</a:t>
            </a:r>
            <a:endParaRPr lang="en-IN" dirty="0">
              <a:latin typeface="Times New Roman" pitchFamily="18" charset="0"/>
              <a:cs typeface="Times New Roman" pitchFamily="18" charset="0"/>
            </a:endParaRPr>
          </a:p>
          <a:p>
            <a:endParaRPr lang="en-IN" dirty="0">
              <a:latin typeface="Times New Roman" pitchFamily="18" charset="0"/>
              <a:cs typeface="Times New Roman" pitchFamily="18" charset="0"/>
            </a:endParaRPr>
          </a:p>
          <a:p>
            <a:pPr marL="109728" indent="0">
              <a:buNone/>
            </a:pPr>
            <a:endParaRPr lang="en-IN" dirty="0"/>
          </a:p>
        </p:txBody>
      </p:sp>
      <p:sp>
        <p:nvSpPr>
          <p:cNvPr id="3" name="Title 2"/>
          <p:cNvSpPr>
            <a:spLocks noGrp="1"/>
          </p:cNvSpPr>
          <p:nvPr>
            <p:ph type="title"/>
          </p:nvPr>
        </p:nvSpPr>
        <p:spPr/>
        <p:txBody>
          <a:bodyPr>
            <a:normAutofit fontScale="90000"/>
          </a:bodyPr>
          <a:lstStyle/>
          <a:p>
            <a:pPr algn="ctr"/>
            <a:r>
              <a:rPr lang="en-IN" sz="4400" dirty="0">
                <a:latin typeface="Times New Roman" pitchFamily="18" charset="0"/>
                <a:cs typeface="Times New Roman" pitchFamily="18" charset="0"/>
              </a:rPr>
              <a:t>shopping with AR(Augmented reality)</a:t>
            </a:r>
            <a:endParaRPr lang="en-IN" dirty="0"/>
          </a:p>
        </p:txBody>
      </p:sp>
    </p:spTree>
    <p:extLst>
      <p:ext uri="{BB962C8B-B14F-4D97-AF65-F5344CB8AC3E}">
        <p14:creationId xmlns:p14="http://schemas.microsoft.com/office/powerpoint/2010/main" val="1000673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332656"/>
            <a:ext cx="8229600" cy="5544616"/>
          </a:xfrm>
        </p:spPr>
        <p:txBody>
          <a:bodyPr>
            <a:normAutofit fontScale="47500" lnSpcReduction="20000"/>
          </a:bodyPr>
          <a:lstStyle/>
          <a:p>
            <a:r>
              <a:rPr lang="en-US" sz="4400" b="1" dirty="0">
                <a:latin typeface="Times New Roman" pitchFamily="18" charset="0"/>
                <a:cs typeface="Times New Roman" pitchFamily="18" charset="0"/>
              </a:rPr>
              <a:t>The brief history of Augmented Reality:</a:t>
            </a:r>
            <a:br>
              <a:rPr lang="en-US" sz="4400" b="1" dirty="0">
                <a:latin typeface="Times New Roman" pitchFamily="18" charset="0"/>
                <a:cs typeface="Times New Roman" pitchFamily="18" charset="0"/>
              </a:rPr>
            </a:br>
            <a:endParaRPr lang="en-IN" sz="4400" b="1" dirty="0">
              <a:latin typeface="Times New Roman" pitchFamily="18" charset="0"/>
              <a:cs typeface="Times New Roman" pitchFamily="18" charset="0"/>
            </a:endParaRPr>
          </a:p>
          <a:p>
            <a:r>
              <a:rPr lang="en-US" sz="4400" dirty="0" smtClean="0">
                <a:latin typeface="Times New Roman" pitchFamily="18" charset="0"/>
                <a:cs typeface="Times New Roman" pitchFamily="18" charset="0"/>
              </a:rPr>
              <a:t> </a:t>
            </a:r>
            <a:r>
              <a:rPr lang="en-US" sz="4400" dirty="0">
                <a:latin typeface="Times New Roman" pitchFamily="18" charset="0"/>
                <a:cs typeface="Times New Roman" pitchFamily="18" charset="0"/>
              </a:rPr>
              <a:t>In 1968 Ivan Sutherland created the first head mounted display called the Sword of Damocles, This paved the way for the AR we use </a:t>
            </a:r>
            <a:r>
              <a:rPr lang="en-US" sz="4400" dirty="0" smtClean="0">
                <a:latin typeface="Times New Roman" pitchFamily="18" charset="0"/>
                <a:cs typeface="Times New Roman" pitchFamily="18" charset="0"/>
              </a:rPr>
              <a:t>today.</a:t>
            </a:r>
            <a:endParaRPr lang="en-US" sz="4400" dirty="0">
              <a:latin typeface="Times New Roman" pitchFamily="18" charset="0"/>
              <a:cs typeface="Times New Roman" pitchFamily="18" charset="0"/>
            </a:endParaRPr>
          </a:p>
          <a:p>
            <a:r>
              <a:rPr lang="en-US" sz="4400" dirty="0" smtClean="0">
                <a:latin typeface="Times New Roman" pitchFamily="18" charset="0"/>
                <a:cs typeface="Times New Roman" pitchFamily="18" charset="0"/>
              </a:rPr>
              <a:t>The </a:t>
            </a:r>
            <a:r>
              <a:rPr lang="en-US" sz="4400" dirty="0">
                <a:latin typeface="Times New Roman" pitchFamily="18" charset="0"/>
                <a:cs typeface="Times New Roman" pitchFamily="18" charset="0"/>
              </a:rPr>
              <a:t>term Augmented reality was first coined in the year 1990 by Boeing Researcher Tom </a:t>
            </a:r>
            <a:r>
              <a:rPr lang="en-US" sz="4400" dirty="0" smtClean="0">
                <a:latin typeface="Times New Roman" pitchFamily="18" charset="0"/>
                <a:cs typeface="Times New Roman" pitchFamily="18" charset="0"/>
              </a:rPr>
              <a:t>Caudell.</a:t>
            </a:r>
            <a:endParaRPr lang="en-US" sz="4400" dirty="0">
              <a:latin typeface="Times New Roman" pitchFamily="18" charset="0"/>
              <a:cs typeface="Times New Roman" pitchFamily="18" charset="0"/>
            </a:endParaRPr>
          </a:p>
          <a:p>
            <a:r>
              <a:rPr lang="en-US" sz="4400" dirty="0" smtClean="0">
                <a:latin typeface="Times New Roman" pitchFamily="18" charset="0"/>
                <a:cs typeface="Times New Roman" pitchFamily="18" charset="0"/>
              </a:rPr>
              <a:t>In </a:t>
            </a:r>
            <a:r>
              <a:rPr lang="en-US" sz="4400" dirty="0">
                <a:latin typeface="Times New Roman" pitchFamily="18" charset="0"/>
                <a:cs typeface="Times New Roman" pitchFamily="18" charset="0"/>
              </a:rPr>
              <a:t>1992 Louis Rosenberg created the first fully immersive AR system at the U.S Air Force Research Laboratory</a:t>
            </a:r>
            <a:r>
              <a:rPr lang="en-US" sz="4400" dirty="0" smtClean="0">
                <a:latin typeface="Times New Roman" pitchFamily="18" charset="0"/>
                <a:cs typeface="Times New Roman" pitchFamily="18" charset="0"/>
              </a:rPr>
              <a:t>.</a:t>
            </a:r>
            <a:endParaRPr lang="en-US" sz="4400" dirty="0">
              <a:latin typeface="Times New Roman" pitchFamily="18" charset="0"/>
              <a:cs typeface="Times New Roman" pitchFamily="18" charset="0"/>
            </a:endParaRPr>
          </a:p>
          <a:p>
            <a:r>
              <a:rPr lang="en-US" sz="4400" dirty="0" smtClean="0">
                <a:latin typeface="Times New Roman" pitchFamily="18" charset="0"/>
                <a:cs typeface="Times New Roman" pitchFamily="18" charset="0"/>
              </a:rPr>
              <a:t> </a:t>
            </a:r>
            <a:r>
              <a:rPr lang="en-US" sz="4400" dirty="0">
                <a:latin typeface="Times New Roman" pitchFamily="18" charset="0"/>
                <a:cs typeface="Times New Roman" pitchFamily="18" charset="0"/>
              </a:rPr>
              <a:t>Augmented Reality was first used in 1998 for navigation, in NASA’s </a:t>
            </a:r>
            <a:r>
              <a:rPr lang="en-US" sz="4400" dirty="0" smtClean="0">
                <a:latin typeface="Times New Roman" pitchFamily="18" charset="0"/>
                <a:cs typeface="Times New Roman" pitchFamily="18" charset="0"/>
              </a:rPr>
              <a:t>X-38 spacecraft</a:t>
            </a:r>
            <a:r>
              <a:rPr lang="en-US" sz="4400" dirty="0">
                <a:latin typeface="Times New Roman" pitchFamily="18" charset="0"/>
                <a:cs typeface="Times New Roman" pitchFamily="18" charset="0"/>
              </a:rPr>
              <a:t>.</a:t>
            </a:r>
            <a:br>
              <a:rPr lang="en-US" sz="4400" dirty="0">
                <a:latin typeface="Times New Roman" pitchFamily="18" charset="0"/>
                <a:cs typeface="Times New Roman" pitchFamily="18" charset="0"/>
              </a:rPr>
            </a:br>
            <a:r>
              <a:rPr lang="en-US" sz="4400" dirty="0" smtClean="0">
                <a:latin typeface="Times New Roman" pitchFamily="18" charset="0"/>
                <a:cs typeface="Times New Roman" pitchFamily="18" charset="0"/>
              </a:rPr>
              <a:t>During </a:t>
            </a:r>
            <a:r>
              <a:rPr lang="en-US" sz="4400" dirty="0">
                <a:latin typeface="Times New Roman" pitchFamily="18" charset="0"/>
                <a:cs typeface="Times New Roman" pitchFamily="18" charset="0"/>
              </a:rPr>
              <a:t>the year 2016 Niantic and Nintendo launched </a:t>
            </a:r>
            <a:r>
              <a:rPr lang="en-US" sz="4400" dirty="0" smtClean="0">
                <a:latin typeface="Times New Roman" pitchFamily="18" charset="0"/>
                <a:cs typeface="Times New Roman" pitchFamily="18" charset="0"/>
              </a:rPr>
              <a:t>Pokémon </a:t>
            </a:r>
            <a:r>
              <a:rPr lang="en-US" sz="4400" dirty="0">
                <a:latin typeface="Times New Roman" pitchFamily="18" charset="0"/>
                <a:cs typeface="Times New Roman" pitchFamily="18" charset="0"/>
              </a:rPr>
              <a:t>Go-the hugely popular location based AR game that put AR on the mainstream map. Now-a-days augmented reality has been adopted by almost every Industry ranging from manufacturing, healthcare, education, construction, retailing, entertainment and media. Retail companies across the world have realized the importance and benefits of AR and therefore absorbed this technology on their physical as well as online channels.</a:t>
            </a:r>
            <a:endParaRPr lang="en-IN" sz="4400" dirty="0">
              <a:latin typeface="Times New Roman" pitchFamily="18" charset="0"/>
              <a:cs typeface="Times New Roman" pitchFamily="18" charset="0"/>
            </a:endParaRPr>
          </a:p>
          <a:p>
            <a:pPr marL="109728" indent="0">
              <a:buNone/>
            </a:pPr>
            <a:r>
              <a:rPr lang="en-IN" sz="4400" dirty="0"/>
              <a:t> </a:t>
            </a:r>
          </a:p>
          <a:p>
            <a:pPr marL="109728" indent="0">
              <a:buNone/>
            </a:pPr>
            <a:endParaRPr lang="en-IN" sz="4400" dirty="0"/>
          </a:p>
        </p:txBody>
      </p:sp>
    </p:spTree>
    <p:extLst>
      <p:ext uri="{BB962C8B-B14F-4D97-AF65-F5344CB8AC3E}">
        <p14:creationId xmlns:p14="http://schemas.microsoft.com/office/powerpoint/2010/main" val="483431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00600"/>
          </a:xfrm>
        </p:spPr>
        <p:txBody>
          <a:bodyPr>
            <a:normAutofit/>
          </a:bodyPr>
          <a:lstStyle/>
          <a:p>
            <a:pPr>
              <a:buFont typeface="Wingdings" pitchFamily="2" charset="2"/>
              <a:buChar char="Ø"/>
            </a:pPr>
            <a:r>
              <a:rPr lang="en-US" sz="2300" dirty="0">
                <a:latin typeface="Times New Roman" pitchFamily="18" charset="0"/>
                <a:cs typeface="Times New Roman" pitchFamily="18" charset="0"/>
              </a:rPr>
              <a:t>Various ways in which Augmented Reality is transforming Retailing:</a:t>
            </a:r>
            <a:br>
              <a:rPr lang="en-US" sz="2300" dirty="0">
                <a:latin typeface="Times New Roman" pitchFamily="18" charset="0"/>
                <a:cs typeface="Times New Roman" pitchFamily="18" charset="0"/>
              </a:rPr>
            </a:br>
            <a:r>
              <a:rPr lang="en-US" sz="2300" dirty="0">
                <a:latin typeface="Times New Roman" pitchFamily="18" charset="0"/>
                <a:cs typeface="Times New Roman" pitchFamily="18" charset="0"/>
              </a:rPr>
              <a:t>Over the years there has been various dynamics that have changed the way retail business operates today. New and emerging technology, hyper competitive environment, changing customer </a:t>
            </a:r>
            <a:r>
              <a:rPr lang="en-US" sz="2300" dirty="0" smtClean="0">
                <a:latin typeface="Times New Roman" pitchFamily="18" charset="0"/>
                <a:cs typeface="Times New Roman" pitchFamily="18" charset="0"/>
              </a:rPr>
              <a:t>behavior </a:t>
            </a:r>
            <a:r>
              <a:rPr lang="en-US" sz="2300" dirty="0">
                <a:latin typeface="Times New Roman" pitchFamily="18" charset="0"/>
                <a:cs typeface="Times New Roman" pitchFamily="18" charset="0"/>
              </a:rPr>
              <a:t>and startup driven ecosystem has incredibly changed the way retailers sell and customers shop. Forward-thinking firms are using AR apps throughout the customer journey to generate more dellghtful interactions with their users.</a:t>
            </a:r>
            <a:br>
              <a:rPr lang="en-US" sz="2300" dirty="0">
                <a:latin typeface="Times New Roman" pitchFamily="18" charset="0"/>
                <a:cs typeface="Times New Roman" pitchFamily="18" charset="0"/>
              </a:rPr>
            </a:br>
            <a:r>
              <a:rPr lang="en-US" sz="2300" dirty="0">
                <a:latin typeface="Times New Roman" pitchFamily="18" charset="0"/>
                <a:cs typeface="Times New Roman" pitchFamily="18" charset="0"/>
              </a:rPr>
              <a:t>1. AR enhances customer </a:t>
            </a:r>
            <a:r>
              <a:rPr lang="en-US" sz="2300" dirty="0" smtClean="0">
                <a:latin typeface="Times New Roman" pitchFamily="18" charset="0"/>
                <a:cs typeface="Times New Roman" pitchFamily="18" charset="0"/>
              </a:rPr>
              <a:t>communication</a:t>
            </a:r>
          </a:p>
          <a:p>
            <a:pPr marL="109728" indent="0">
              <a:buNone/>
            </a:pPr>
            <a:r>
              <a:rPr lang="en-US" sz="2300" dirty="0" smtClean="0">
                <a:latin typeface="Times New Roman" pitchFamily="18" charset="0"/>
                <a:cs typeface="Times New Roman" pitchFamily="18" charset="0"/>
              </a:rPr>
              <a:t>   2.Try-as-you buy experience</a:t>
            </a:r>
          </a:p>
          <a:p>
            <a:pPr marL="109728" indent="0">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3. creates a personalized shopping experience</a:t>
            </a:r>
          </a:p>
          <a:p>
            <a:pPr marL="109728" indent="0">
              <a:buNone/>
            </a:pPr>
            <a:r>
              <a:rPr lang="en-US" sz="2300" dirty="0" smtClean="0">
                <a:latin typeface="Times New Roman" pitchFamily="18" charset="0"/>
                <a:cs typeface="Times New Roman" pitchFamily="18" charset="0"/>
              </a:rPr>
              <a:t>   4. AR improves In-store shopping experience</a:t>
            </a:r>
            <a:endParaRPr lang="en-US" sz="2300" dirty="0">
              <a:latin typeface="Times New Roman" pitchFamily="18" charset="0"/>
              <a:cs typeface="Times New Roman" pitchFamily="18" charset="0"/>
            </a:endParaRPr>
          </a:p>
          <a:p>
            <a:pPr marL="109728" indent="0">
              <a:buNone/>
            </a:pPr>
            <a:r>
              <a:rPr lang="en-IN" dirty="0" smtClean="0"/>
              <a:t> </a:t>
            </a:r>
            <a:r>
              <a:rPr lang="en-IN" dirty="0"/>
              <a:t> </a:t>
            </a:r>
            <a:r>
              <a:rPr lang="en-IN" sz="2300" dirty="0" smtClean="0">
                <a:latin typeface="Times New Roman" pitchFamily="18" charset="0"/>
                <a:cs typeface="Times New Roman" pitchFamily="18" charset="0"/>
              </a:rPr>
              <a:t>5. Overcome the space limitations of a traditional store shelf</a:t>
            </a:r>
            <a:endParaRPr lang="en-IN" sz="2300" dirty="0">
              <a:latin typeface="Times New Roman" pitchFamily="18" charset="0"/>
              <a:cs typeface="Times New Roman" pitchFamily="18" charset="0"/>
            </a:endParaRPr>
          </a:p>
          <a:p>
            <a:pPr marL="109728" indent="0">
              <a:buNone/>
            </a:pPr>
            <a:endParaRPr lang="en-IN" dirty="0"/>
          </a:p>
        </p:txBody>
      </p:sp>
    </p:spTree>
    <p:extLst>
      <p:ext uri="{BB962C8B-B14F-4D97-AF65-F5344CB8AC3E}">
        <p14:creationId xmlns:p14="http://schemas.microsoft.com/office/powerpoint/2010/main" val="17911732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24744"/>
            <a:ext cx="8229600" cy="4882547"/>
          </a:xfrm>
        </p:spPr>
        <p:txBody>
          <a:bodyPr>
            <a:normAutofit fontScale="85000" lnSpcReduction="20000"/>
          </a:bodyPr>
          <a:lstStyle/>
          <a:p>
            <a:r>
              <a:rPr lang="en-US" dirty="0">
                <a:latin typeface="Times New Roman" pitchFamily="18" charset="0"/>
                <a:cs typeface="Times New Roman" pitchFamily="18" charset="0"/>
              </a:rPr>
              <a:t>Pop-up shops are popularly known by several other names like temporary retail, flash retailing and pop-up stores. Pop-up shops have become a popular model of retailing in the recent years and are said to be the extension of online stores. A Pop-up shop is a temporary storefront space operated usually by the online retail firms. These stores may look like a regular store, but many retail brands use them to create a unique and innovative way of engaging customers through physical shopping experience. Online retail brands often use Pop-up stores to help them decide whether exploring the world of offline sales makes sense for their particular business, without having to make the long term financial commitment of a fully equipped permanent storefront. The concept of Pop-up stores was first introduced in the early 199 0’s in large urban cities of London, Los Angeles, Paris, and New York City.</a:t>
            </a:r>
            <a:br>
              <a:rPr lang="en-US" dirty="0">
                <a:latin typeface="Times New Roman" pitchFamily="18" charset="0"/>
                <a:cs typeface="Times New Roman" pitchFamily="18" charset="0"/>
              </a:rPr>
            </a:br>
            <a:endParaRPr lang="en-IN" dirty="0">
              <a:latin typeface="Times New Roman" pitchFamily="18" charset="0"/>
              <a:cs typeface="Times New Roman" pitchFamily="18" charset="0"/>
            </a:endParaRPr>
          </a:p>
        </p:txBody>
      </p:sp>
      <p:sp>
        <p:nvSpPr>
          <p:cNvPr id="3" name="Title 2"/>
          <p:cNvSpPr>
            <a:spLocks noGrp="1"/>
          </p:cNvSpPr>
          <p:nvPr>
            <p:ph type="title"/>
          </p:nvPr>
        </p:nvSpPr>
        <p:spPr>
          <a:xfrm>
            <a:off x="457200" y="274638"/>
            <a:ext cx="8229600" cy="706090"/>
          </a:xfrm>
        </p:spPr>
        <p:txBody>
          <a:bodyPr>
            <a:normAutofit fontScale="90000"/>
          </a:bodyPr>
          <a:lstStyle/>
          <a:p>
            <a:pPr algn="ctr"/>
            <a:r>
              <a:rPr lang="en-IN" sz="4400" dirty="0">
                <a:latin typeface="Times New Roman" pitchFamily="18" charset="0"/>
                <a:cs typeface="Times New Roman" pitchFamily="18" charset="0"/>
              </a:rPr>
              <a:t>Pop up shops</a:t>
            </a:r>
            <a:br>
              <a:rPr lang="en-IN" sz="4400" dirty="0">
                <a:latin typeface="Times New Roman" pitchFamily="18" charset="0"/>
                <a:cs typeface="Times New Roman" pitchFamily="18" charset="0"/>
              </a:rPr>
            </a:br>
            <a:endParaRPr lang="en-IN" dirty="0"/>
          </a:p>
        </p:txBody>
      </p:sp>
    </p:spTree>
    <p:extLst>
      <p:ext uri="{BB962C8B-B14F-4D97-AF65-F5344CB8AC3E}">
        <p14:creationId xmlns:p14="http://schemas.microsoft.com/office/powerpoint/2010/main" val="33345917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328592"/>
          </a:xfrm>
        </p:spPr>
        <p:txBody>
          <a:bodyPr>
            <a:noAutofit/>
          </a:bodyPr>
          <a:lstStyle/>
          <a:p>
            <a:r>
              <a:rPr lang="en-US" sz="2400" b="1" dirty="0">
                <a:latin typeface="Times New Roman" pitchFamily="18" charset="0"/>
                <a:cs typeface="Times New Roman" pitchFamily="18" charset="0"/>
              </a:rPr>
              <a:t>Benefits of Pop </a:t>
            </a:r>
            <a:r>
              <a:rPr lang="en-US" sz="2400" b="1" dirty="0" smtClean="0">
                <a:latin typeface="Times New Roman" pitchFamily="18" charset="0"/>
                <a:cs typeface="Times New Roman" pitchFamily="18" charset="0"/>
              </a:rPr>
              <a:t>-up </a:t>
            </a:r>
            <a:r>
              <a:rPr lang="en-US" sz="2400" b="1" dirty="0">
                <a:latin typeface="Times New Roman" pitchFamily="18" charset="0"/>
                <a:cs typeface="Times New Roman" pitchFamily="18" charset="0"/>
              </a:rPr>
              <a:t>Stores</a:t>
            </a:r>
            <a:r>
              <a:rPr lang="en-US" sz="2400" b="1" dirty="0" smtClean="0">
                <a:latin typeface="Times New Roman" pitchFamily="18" charset="0"/>
                <a:cs typeface="Times New Roman" pitchFamily="18" charset="0"/>
              </a:rPr>
              <a:t>:</a:t>
            </a:r>
          </a:p>
          <a:p>
            <a:pPr marL="109728" indent="0">
              <a:buNone/>
            </a:pPr>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300" b="1" dirty="0">
                <a:latin typeface="Times New Roman" pitchFamily="18" charset="0"/>
                <a:cs typeface="Times New Roman" pitchFamily="18" charset="0"/>
              </a:rPr>
              <a:t>1. Pop-up stores offer multichannel shopping experience</a:t>
            </a:r>
            <a:r>
              <a:rPr lang="en-US" sz="2300" dirty="0" smtClean="0">
                <a:latin typeface="Times New Roman" pitchFamily="18" charset="0"/>
                <a:cs typeface="Times New Roman" pitchFamily="18" charset="0"/>
              </a:rPr>
              <a:t>:</a:t>
            </a:r>
          </a:p>
          <a:p>
            <a:r>
              <a:rPr lang="en-US" sz="2300" dirty="0" smtClean="0">
                <a:latin typeface="Times New Roman" pitchFamily="18" charset="0"/>
                <a:cs typeface="Times New Roman" pitchFamily="18" charset="0"/>
              </a:rPr>
              <a:t> </a:t>
            </a:r>
            <a:r>
              <a:rPr lang="en-US" sz="2300" dirty="0">
                <a:latin typeface="Times New Roman" pitchFamily="18" charset="0"/>
                <a:cs typeface="Times New Roman" pitchFamily="18" charset="0"/>
              </a:rPr>
              <a:t>In this </a:t>
            </a:r>
            <a:r>
              <a:rPr lang="en-US" sz="2300" dirty="0" smtClean="0">
                <a:latin typeface="Times New Roman" pitchFamily="18" charset="0"/>
                <a:cs typeface="Times New Roman" pitchFamily="18" charset="0"/>
              </a:rPr>
              <a:t>hyper competitive </a:t>
            </a:r>
            <a:r>
              <a:rPr lang="en-US" sz="2300" dirty="0">
                <a:latin typeface="Times New Roman" pitchFamily="18" charset="0"/>
                <a:cs typeface="Times New Roman" pitchFamily="18" charset="0"/>
              </a:rPr>
              <a:t>business environment retailers need to stay ahead. </a:t>
            </a:r>
            <a:r>
              <a:rPr lang="en-US" sz="2300" dirty="0" smtClean="0">
                <a:latin typeface="Times New Roman" pitchFamily="18" charset="0"/>
                <a:cs typeface="Times New Roman" pitchFamily="18" charset="0"/>
              </a:rPr>
              <a:t>Therefore retailers </a:t>
            </a:r>
            <a:r>
              <a:rPr lang="en-US" sz="2300" dirty="0">
                <a:latin typeface="Times New Roman" pitchFamily="18" charset="0"/>
                <a:cs typeface="Times New Roman" pitchFamily="18" charset="0"/>
              </a:rPr>
              <a:t>always find out creative and innovative ways to attract, engage and win customers. Pop-up stores provides online retail firms an opportunity to engage customers through both online and offline channels. Retailers get in touch with the customers through multichannel retail platform. The stores allow retailers to engage customers with product demonstration and give customers an opportunity to try the product physically. A retailer can overcome the limitation of online store by offering products through offline stores.</a:t>
            </a:r>
            <a:endParaRPr lang="en-IN" sz="2300" b="1" dirty="0">
              <a:latin typeface="Times New Roman" pitchFamily="18" charset="0"/>
              <a:cs typeface="Times New Roman" pitchFamily="18" charset="0"/>
            </a:endParaRPr>
          </a:p>
        </p:txBody>
      </p:sp>
    </p:spTree>
    <p:extLst>
      <p:ext uri="{BB962C8B-B14F-4D97-AF65-F5344CB8AC3E}">
        <p14:creationId xmlns:p14="http://schemas.microsoft.com/office/powerpoint/2010/main" val="3493275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476672"/>
            <a:ext cx="8229600" cy="5328592"/>
          </a:xfrm>
        </p:spPr>
        <p:txBody>
          <a:bodyPr>
            <a:normAutofit/>
          </a:bodyPr>
          <a:lstStyle/>
          <a:p>
            <a:pPr marL="109728" indent="0">
              <a:buNone/>
            </a:pPr>
            <a:r>
              <a:rPr lang="en-US" sz="2300" b="1" dirty="0">
                <a:latin typeface="Times New Roman" pitchFamily="18" charset="0"/>
                <a:cs typeface="Times New Roman" pitchFamily="18" charset="0"/>
              </a:rPr>
              <a:t>2. Pop-up stores are cost </a:t>
            </a:r>
            <a:r>
              <a:rPr lang="en-US" sz="2300" b="1" dirty="0" smtClean="0">
                <a:latin typeface="Times New Roman" pitchFamily="18" charset="0"/>
                <a:cs typeface="Times New Roman" pitchFamily="18" charset="0"/>
              </a:rPr>
              <a:t>effective:</a:t>
            </a:r>
          </a:p>
          <a:p>
            <a:pPr>
              <a:buFont typeface="Courier New" pitchFamily="49" charset="0"/>
              <a:buChar char="o"/>
            </a:pPr>
            <a:r>
              <a:rPr lang="en-US" sz="2300" dirty="0" smtClean="0">
                <a:latin typeface="Times New Roman" pitchFamily="18" charset="0"/>
                <a:cs typeface="Times New Roman" pitchFamily="18" charset="0"/>
              </a:rPr>
              <a:t>Pop-up </a:t>
            </a:r>
            <a:r>
              <a:rPr lang="en-US" sz="2300" dirty="0">
                <a:latin typeface="Times New Roman" pitchFamily="18" charset="0"/>
                <a:cs typeface="Times New Roman" pitchFamily="18" charset="0"/>
              </a:rPr>
              <a:t>stores are short term retail stores and thus need less investment on infrastructure and other overhead cost as compared to traditional retail stores.  </a:t>
            </a:r>
            <a:endParaRPr lang="en-US" sz="2300" dirty="0" smtClean="0">
              <a:latin typeface="Times New Roman" pitchFamily="18" charset="0"/>
              <a:cs typeface="Times New Roman" pitchFamily="18" charset="0"/>
            </a:endParaRPr>
          </a:p>
          <a:p>
            <a:pPr>
              <a:buFont typeface="Courier New" pitchFamily="49" charset="0"/>
              <a:buChar char="o"/>
            </a:pPr>
            <a:r>
              <a:rPr lang="en-US" sz="2300" dirty="0" smtClean="0">
                <a:latin typeface="Times New Roman" pitchFamily="18" charset="0"/>
                <a:cs typeface="Times New Roman" pitchFamily="18" charset="0"/>
              </a:rPr>
              <a:t>Pop-up </a:t>
            </a:r>
            <a:r>
              <a:rPr lang="en-US" sz="2300" dirty="0">
                <a:latin typeface="Times New Roman" pitchFamily="18" charset="0"/>
                <a:cs typeface="Times New Roman" pitchFamily="18" charset="0"/>
              </a:rPr>
              <a:t>stores are smaller in size and therefore rental rates become far more </a:t>
            </a:r>
            <a:r>
              <a:rPr lang="en-US" sz="2300" dirty="0" smtClean="0">
                <a:latin typeface="Times New Roman" pitchFamily="18" charset="0"/>
                <a:cs typeface="Times New Roman" pitchFamily="18" charset="0"/>
              </a:rPr>
              <a:t>reasonable.</a:t>
            </a:r>
          </a:p>
          <a:p>
            <a:pPr>
              <a:buFont typeface="Courier New" pitchFamily="49" charset="0"/>
              <a:buChar char="o"/>
            </a:pPr>
            <a:r>
              <a:rPr lang="en-US" sz="2300" dirty="0" smtClean="0">
                <a:latin typeface="Times New Roman" pitchFamily="18" charset="0"/>
                <a:cs typeface="Times New Roman" pitchFamily="18" charset="0"/>
              </a:rPr>
              <a:t>Traditional </a:t>
            </a:r>
            <a:r>
              <a:rPr lang="en-US" sz="2300" dirty="0">
                <a:latin typeface="Times New Roman" pitchFamily="18" charset="0"/>
                <a:cs typeface="Times New Roman" pitchFamily="18" charset="0"/>
              </a:rPr>
              <a:t>retail stores are typically owned or are taken on rental basis for a period spanning from 3 years to 10 years. But pop-up stores have a shorter life span —anywhere from 3 days to six months due to which retailers need less investment in </a:t>
            </a:r>
            <a:r>
              <a:rPr lang="en-US" sz="2300" dirty="0" smtClean="0">
                <a:latin typeface="Times New Roman" pitchFamily="18" charset="0"/>
                <a:cs typeface="Times New Roman" pitchFamily="18" charset="0"/>
              </a:rPr>
              <a:t>resources.</a:t>
            </a:r>
          </a:p>
          <a:p>
            <a:pPr>
              <a:buFont typeface="Courier New" pitchFamily="49" charset="0"/>
              <a:buChar char="o"/>
            </a:pPr>
            <a:r>
              <a:rPr lang="en-US" sz="2300" dirty="0" smtClean="0">
                <a:latin typeface="Times New Roman" pitchFamily="18" charset="0"/>
                <a:cs typeface="Times New Roman" pitchFamily="18" charset="0"/>
              </a:rPr>
              <a:t>Pop-up </a:t>
            </a:r>
            <a:r>
              <a:rPr lang="en-US" sz="2300" dirty="0">
                <a:latin typeface="Times New Roman" pitchFamily="18" charset="0"/>
                <a:cs typeface="Times New Roman" pitchFamily="18" charset="0"/>
              </a:rPr>
              <a:t>stores are temporary in nature, so the retailers tend to stock limited amount of inventory. That means retailers do not need extra storage space for stocking inventory.</a:t>
            </a:r>
            <a:br>
              <a:rPr lang="en-US" sz="2300" dirty="0">
                <a:latin typeface="Times New Roman" pitchFamily="18" charset="0"/>
                <a:cs typeface="Times New Roman" pitchFamily="18" charset="0"/>
              </a:rPr>
            </a:b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2559589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328592"/>
          </a:xfrm>
        </p:spPr>
        <p:txBody>
          <a:bodyPr/>
          <a:lstStyle/>
          <a:p>
            <a:pPr marL="109728" indent="0">
              <a:buNone/>
            </a:pPr>
            <a:r>
              <a:rPr lang="en-US" sz="2800" b="1" dirty="0" smtClean="0">
                <a:latin typeface="Times New Roman" pitchFamily="18" charset="0"/>
                <a:cs typeface="Times New Roman" pitchFamily="18" charset="0"/>
              </a:rPr>
              <a:t>Contents</a:t>
            </a:r>
            <a:r>
              <a:rPr lang="en-US" sz="2800" b="1" dirty="0" smtClean="0">
                <a:latin typeface="Times New Roman" pitchFamily="18" charset="0"/>
                <a:cs typeface="Times New Roman" pitchFamily="18" charset="0"/>
              </a:rPr>
              <a:t>:-</a:t>
            </a:r>
          </a:p>
          <a:p>
            <a:pPr marL="109728" indent="0">
              <a:buNone/>
            </a:pPr>
            <a:endParaRPr lang="en-US" sz="2800" b="1" dirty="0" smtClean="0">
              <a:latin typeface="Times New Roman" pitchFamily="18" charset="0"/>
              <a:cs typeface="Times New Roman" pitchFamily="18" charset="0"/>
            </a:endParaRPr>
          </a:p>
          <a:p>
            <a:r>
              <a:rPr lang="en-IN" sz="2800" dirty="0">
                <a:latin typeface="Times New Roman" pitchFamily="18" charset="0"/>
                <a:cs typeface="Times New Roman" pitchFamily="18" charset="0"/>
              </a:rPr>
              <a:t>Introduction to recent trends and Technological </a:t>
            </a:r>
            <a:r>
              <a:rPr lang="en-IN" sz="2800" dirty="0" smtClean="0">
                <a:latin typeface="Times New Roman" pitchFamily="18" charset="0"/>
                <a:cs typeface="Times New Roman" pitchFamily="18" charset="0"/>
              </a:rPr>
              <a:t>Advancements in retailing</a:t>
            </a:r>
          </a:p>
          <a:p>
            <a:r>
              <a:rPr lang="en-IN" sz="2800" dirty="0" smtClean="0">
                <a:latin typeface="Times New Roman" pitchFamily="18" charset="0"/>
                <a:cs typeface="Times New Roman" pitchFamily="18" charset="0"/>
              </a:rPr>
              <a:t>Omni </a:t>
            </a:r>
            <a:r>
              <a:rPr lang="en-IN" sz="2800" dirty="0">
                <a:latin typeface="Times New Roman" pitchFamily="18" charset="0"/>
                <a:cs typeface="Times New Roman" pitchFamily="18" charset="0"/>
              </a:rPr>
              <a:t>Channel </a:t>
            </a:r>
            <a:r>
              <a:rPr lang="en-IN" sz="2800" dirty="0" smtClean="0">
                <a:latin typeface="Times New Roman" pitchFamily="18" charset="0"/>
                <a:cs typeface="Times New Roman" pitchFamily="18" charset="0"/>
              </a:rPr>
              <a:t>Retailing </a:t>
            </a:r>
          </a:p>
          <a:p>
            <a:r>
              <a:rPr lang="en-IN" sz="2800" dirty="0" smtClean="0">
                <a:latin typeface="Times New Roman" pitchFamily="18" charset="0"/>
                <a:cs typeface="Times New Roman" pitchFamily="18" charset="0"/>
              </a:rPr>
              <a:t>shopping </a:t>
            </a:r>
            <a:r>
              <a:rPr lang="en-IN" sz="2800" dirty="0">
                <a:latin typeface="Times New Roman" pitchFamily="18" charset="0"/>
                <a:cs typeface="Times New Roman" pitchFamily="18" charset="0"/>
              </a:rPr>
              <a:t>with </a:t>
            </a:r>
            <a:r>
              <a:rPr lang="en-IN" sz="2800" dirty="0" smtClean="0">
                <a:latin typeface="Times New Roman" pitchFamily="18" charset="0"/>
                <a:cs typeface="Times New Roman" pitchFamily="18" charset="0"/>
              </a:rPr>
              <a:t>AR(Augmented reality)</a:t>
            </a:r>
          </a:p>
          <a:p>
            <a:r>
              <a:rPr lang="en-IN" sz="2800" dirty="0" smtClean="0">
                <a:latin typeface="Times New Roman" pitchFamily="18" charset="0"/>
                <a:cs typeface="Times New Roman" pitchFamily="18" charset="0"/>
              </a:rPr>
              <a:t>Pop </a:t>
            </a:r>
            <a:r>
              <a:rPr lang="en-IN" sz="2800" dirty="0">
                <a:latin typeface="Times New Roman" pitchFamily="18" charset="0"/>
                <a:cs typeface="Times New Roman" pitchFamily="18" charset="0"/>
              </a:rPr>
              <a:t>up </a:t>
            </a:r>
            <a:r>
              <a:rPr lang="en-IN" sz="2800" dirty="0" smtClean="0">
                <a:latin typeface="Times New Roman" pitchFamily="18" charset="0"/>
                <a:cs typeface="Times New Roman" pitchFamily="18" charset="0"/>
              </a:rPr>
              <a:t>shops</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social </a:t>
            </a:r>
            <a:r>
              <a:rPr lang="en-IN" sz="2800" dirty="0" smtClean="0">
                <a:latin typeface="Times New Roman" pitchFamily="18" charset="0"/>
                <a:cs typeface="Times New Roman" pitchFamily="18" charset="0"/>
              </a:rPr>
              <a:t>shopping</a:t>
            </a:r>
          </a:p>
          <a:p>
            <a:r>
              <a:rPr lang="en-IN" sz="2800" dirty="0" smtClean="0">
                <a:latin typeface="Times New Roman" pitchFamily="18" charset="0"/>
                <a:cs typeface="Times New Roman" pitchFamily="18" charset="0"/>
              </a:rPr>
              <a:t> </a:t>
            </a:r>
            <a:r>
              <a:rPr lang="en-IN" sz="2800" dirty="0">
                <a:latin typeface="Times New Roman" pitchFamily="18" charset="0"/>
                <a:cs typeface="Times New Roman" pitchFamily="18" charset="0"/>
              </a:rPr>
              <a:t>private </a:t>
            </a:r>
            <a:r>
              <a:rPr lang="en-IN" sz="2800" dirty="0" smtClean="0">
                <a:latin typeface="Times New Roman" pitchFamily="18" charset="0"/>
                <a:cs typeface="Times New Roman" pitchFamily="18" charset="0"/>
              </a:rPr>
              <a:t>label</a:t>
            </a:r>
            <a:r>
              <a:rPr lang="en-IN" sz="2800" dirty="0">
                <a:latin typeface="Times New Roman" pitchFamily="18" charset="0"/>
                <a:cs typeface="Times New Roman" pitchFamily="18" charset="0"/>
              </a:rPr>
              <a:t> </a:t>
            </a:r>
            <a:r>
              <a:rPr lang="en-IN" sz="2800" dirty="0" smtClean="0">
                <a:latin typeface="Times New Roman" pitchFamily="18" charset="0"/>
                <a:cs typeface="Times New Roman" pitchFamily="18" charset="0"/>
              </a:rPr>
              <a:t>brands</a:t>
            </a:r>
            <a:endParaRPr lang="en-IN" sz="2800" dirty="0">
              <a:latin typeface="Times New Roman" pitchFamily="18" charset="0"/>
              <a:cs typeface="Times New Roman" pitchFamily="18" charset="0"/>
            </a:endParaRPr>
          </a:p>
        </p:txBody>
      </p:sp>
    </p:spTree>
    <p:extLst>
      <p:ext uri="{BB962C8B-B14F-4D97-AF65-F5344CB8AC3E}">
        <p14:creationId xmlns:p14="http://schemas.microsoft.com/office/powerpoint/2010/main" val="33697562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472608"/>
          </a:xfrm>
        </p:spPr>
        <p:txBody>
          <a:bodyPr>
            <a:normAutofit/>
          </a:bodyPr>
          <a:lstStyle/>
          <a:p>
            <a:pPr marL="109728" indent="0">
              <a:buNone/>
            </a:pPr>
            <a:r>
              <a:rPr lang="en-US" sz="2300" b="1" dirty="0">
                <a:latin typeface="Times New Roman" pitchFamily="18" charset="0"/>
                <a:cs typeface="Times New Roman" pitchFamily="18" charset="0"/>
              </a:rPr>
              <a:t>3. Retailers can explore new market opportunities</a:t>
            </a:r>
            <a:r>
              <a:rPr lang="en-US" sz="2300" b="1" dirty="0" smtClean="0">
                <a:latin typeface="Times New Roman" pitchFamily="18" charset="0"/>
                <a:cs typeface="Times New Roman" pitchFamily="18" charset="0"/>
              </a:rPr>
              <a:t>:</a:t>
            </a:r>
          </a:p>
          <a:p>
            <a:pPr marL="109728" indent="0">
              <a:buNone/>
            </a:pPr>
            <a:r>
              <a:rPr lang="en-US" sz="2300" dirty="0" smtClean="0">
                <a:latin typeface="Times New Roman" pitchFamily="18" charset="0"/>
                <a:cs typeface="Times New Roman" pitchFamily="18" charset="0"/>
              </a:rPr>
              <a:t> </a:t>
            </a:r>
            <a:r>
              <a:rPr lang="en-US" sz="2300" dirty="0">
                <a:latin typeface="Times New Roman" pitchFamily="18" charset="0"/>
                <a:cs typeface="Times New Roman" pitchFamily="18" charset="0"/>
              </a:rPr>
              <a:t>As Pop-up store requires smaller financial commitment, retailers can take this as an opportunity to explore new market places as well as finding new customers for their store. With exploring new markets for their store, retailers can simultaneously create Brand awareness and brand visibility for their store. Instead of getting customer closer to the store, the retailer can come closer to the customer by setting the Pop-up store nearer to the locality of the customer.</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40602741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92696"/>
            <a:ext cx="8229600" cy="4525963"/>
          </a:xfrm>
        </p:spPr>
        <p:txBody>
          <a:bodyPr>
            <a:normAutofit lnSpcReduction="10000"/>
          </a:bodyPr>
          <a:lstStyle/>
          <a:p>
            <a:pPr marL="109728" indent="0">
              <a:buNone/>
            </a:pPr>
            <a:r>
              <a:rPr lang="en-US" sz="2300" b="1" dirty="0">
                <a:latin typeface="Times New Roman" pitchFamily="18" charset="0"/>
                <a:cs typeface="Times New Roman" pitchFamily="18" charset="0"/>
              </a:rPr>
              <a:t>4. Creates Brand Awareness by generating buzz</a:t>
            </a:r>
            <a:r>
              <a:rPr lang="en-US" sz="2300" b="1" dirty="0" smtClean="0">
                <a:latin typeface="Times New Roman" pitchFamily="18" charset="0"/>
                <a:cs typeface="Times New Roman" pitchFamily="18" charset="0"/>
              </a:rPr>
              <a:t>:</a:t>
            </a:r>
          </a:p>
          <a:p>
            <a:pPr marL="109728" indent="0">
              <a:buNone/>
            </a:pPr>
            <a:r>
              <a:rPr lang="en-US" sz="2500" dirty="0" smtClean="0">
                <a:latin typeface="Times New Roman" pitchFamily="18" charset="0"/>
                <a:cs typeface="Times New Roman" pitchFamily="18" charset="0"/>
              </a:rPr>
              <a:t> </a:t>
            </a:r>
            <a:r>
              <a:rPr lang="en-US" sz="2500" dirty="0">
                <a:latin typeface="Times New Roman" pitchFamily="18" charset="0"/>
                <a:cs typeface="Times New Roman" pitchFamily="18" charset="0"/>
              </a:rPr>
              <a:t>New generation customers </a:t>
            </a:r>
            <a:r>
              <a:rPr lang="en-US" sz="2500" dirty="0" smtClean="0">
                <a:latin typeface="Times New Roman" pitchFamily="18" charset="0"/>
                <a:cs typeface="Times New Roman" pitchFamily="18" charset="0"/>
              </a:rPr>
              <a:t>are experimental </a:t>
            </a:r>
            <a:r>
              <a:rPr lang="en-US" sz="2500" dirty="0">
                <a:latin typeface="Times New Roman" pitchFamily="18" charset="0"/>
                <a:cs typeface="Times New Roman" pitchFamily="18" charset="0"/>
              </a:rPr>
              <a:t>and always waiting for surprises and excitement. One of the primary benefits of Pop-up store is that they help retailers create brand awareness for their store by generating buzz around the brand. Pop-up retail format is a creative way to attract customers towards the store by drawing their attention towards various promotion messages. Retail firms create buzz around the brand by sharing location of the store on social media, developing eye catching signage to welcome strolling shoppers and creates an environment that will make customer want the same experience again and again.</a:t>
            </a:r>
            <a:r>
              <a:rPr lang="en-IN" sz="2500" dirty="0">
                <a:latin typeface="Times New Roman" pitchFamily="18" charset="0"/>
                <a:cs typeface="Times New Roman" pitchFamily="18" charset="0"/>
              </a:rPr>
              <a:t> </a:t>
            </a:r>
            <a:r>
              <a:rPr lang="en-IN" sz="2500" dirty="0">
                <a:latin typeface="Times New Roman" pitchFamily="18" charset="0"/>
                <a:cs typeface="Times New Roman" pitchFamily="18" charset="0"/>
              </a:rPr>
              <a:t> </a:t>
            </a:r>
          </a:p>
          <a:p>
            <a:pPr marL="109728" indent="0">
              <a:buNone/>
            </a:pPr>
            <a:endParaRPr lang="en-IN" dirty="0"/>
          </a:p>
        </p:txBody>
      </p:sp>
    </p:spTree>
    <p:extLst>
      <p:ext uri="{BB962C8B-B14F-4D97-AF65-F5344CB8AC3E}">
        <p14:creationId xmlns:p14="http://schemas.microsoft.com/office/powerpoint/2010/main" val="4032225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4752528"/>
          </a:xfrm>
        </p:spPr>
        <p:txBody>
          <a:bodyPr>
            <a:noAutofit/>
          </a:bodyPr>
          <a:lstStyle/>
          <a:p>
            <a:pPr marL="109728" indent="0">
              <a:buNone/>
            </a:pPr>
            <a:r>
              <a:rPr lang="en-US" sz="2300" b="1" dirty="0">
                <a:latin typeface="Times New Roman" pitchFamily="18" charset="0"/>
                <a:cs typeface="Times New Roman" pitchFamily="18" charset="0"/>
              </a:rPr>
              <a:t>5. Pop-up stores offers unique shopping experience: </a:t>
            </a:r>
            <a:endParaRPr lang="en-US" sz="2300" b="1" dirty="0" smtClean="0">
              <a:latin typeface="Times New Roman" pitchFamily="18" charset="0"/>
              <a:cs typeface="Times New Roman" pitchFamily="18" charset="0"/>
            </a:endParaRPr>
          </a:p>
          <a:p>
            <a:pPr marL="109728" indent="0">
              <a:buNone/>
            </a:pPr>
            <a:r>
              <a:rPr lang="en-US" sz="2300" dirty="0" smtClean="0">
                <a:latin typeface="Times New Roman" pitchFamily="18" charset="0"/>
                <a:cs typeface="Times New Roman" pitchFamily="18" charset="0"/>
              </a:rPr>
              <a:t>Pop-up </a:t>
            </a:r>
            <a:r>
              <a:rPr lang="en-US" sz="2300" dirty="0">
                <a:latin typeface="Times New Roman" pitchFamily="18" charset="0"/>
                <a:cs typeface="Times New Roman" pitchFamily="18" charset="0"/>
              </a:rPr>
              <a:t>stores are not confined to the four walls like the traditional retail stores. They have a scope to explore new markets and always search an opportunity to be visible for their customers. Pop-up stores harness the power of experiential marketing and try to create a unique and seamless shopping experience for their customers. Today shopping is not just about visiting the store and buying products, but rather modern retailers are creating a more exciting and experiential buying journey for their customers. Consumers are now more likely to remember and engage with your brand if they’re able to associate it with a fun experience or event. It’s more about connection and personal relationships than simply being present.</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2015438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544616"/>
          </a:xfrm>
        </p:spPr>
        <p:txBody>
          <a:bodyPr>
            <a:normAutofit fontScale="70000" lnSpcReduction="20000"/>
          </a:bodyPr>
          <a:lstStyle/>
          <a:p>
            <a:pPr marL="109728" indent="0" algn="ctr">
              <a:buNone/>
            </a:pPr>
            <a:r>
              <a:rPr lang="en-US" sz="5200" dirty="0">
                <a:latin typeface="Times New Roman" pitchFamily="18" charset="0"/>
                <a:cs typeface="Times New Roman" pitchFamily="18" charset="0"/>
              </a:rPr>
              <a:t> </a:t>
            </a:r>
            <a:r>
              <a:rPr lang="en-US" sz="5200" b="1" dirty="0" smtClean="0">
                <a:latin typeface="Times New Roman" pitchFamily="18" charset="0"/>
                <a:cs typeface="Times New Roman" pitchFamily="18" charset="0"/>
              </a:rPr>
              <a:t>Social Shopping</a:t>
            </a:r>
          </a:p>
          <a:p>
            <a:pPr marL="109728" indent="0">
              <a:buNone/>
            </a:pPr>
            <a:r>
              <a:rPr lang="en-US" sz="4000" b="1" dirty="0" smtClean="0">
                <a:latin typeface="Times New Roman" pitchFamily="18" charset="0"/>
                <a:cs typeface="Times New Roman" pitchFamily="18" charset="0"/>
              </a:rPr>
              <a:t>Introduction</a:t>
            </a:r>
            <a:endParaRPr lang="en-US" sz="4000" b="1" dirty="0">
              <a:latin typeface="Times New Roman" pitchFamily="18" charset="0"/>
              <a:cs typeface="Times New Roman" pitchFamily="18" charset="0"/>
            </a:endParaRPr>
          </a:p>
          <a:p>
            <a:pPr marL="109728" indent="0">
              <a:buNone/>
            </a:pPr>
            <a:r>
              <a:rPr lang="en-US" sz="3300" dirty="0" smtClean="0">
                <a:latin typeface="Times New Roman" pitchFamily="18" charset="0"/>
                <a:cs typeface="Times New Roman" pitchFamily="18" charset="0"/>
              </a:rPr>
              <a:t>Social </a:t>
            </a:r>
            <a:r>
              <a:rPr lang="en-US" sz="3300" dirty="0">
                <a:latin typeface="Times New Roman" pitchFamily="18" charset="0"/>
                <a:cs typeface="Times New Roman" pitchFamily="18" charset="0"/>
              </a:rPr>
              <a:t>Shopping is a crossroad between social media and ecommerce. Social Shopping is a part of shoppers entire purchase journey. It starts at a very initial level of consumer buying journey, when he/she is in a research mode of finding the best suitable product that will satisfy his/her needs, Social Shopping is an act of using social media to find out the likes, comments, reviews, and recommendation that a specific product or a brand has received and then taking that as a base to decide whether to buy or not to buy. Gone are the days when social media platform was basically used for sharing photos</a:t>
            </a:r>
            <a:r>
              <a:rPr lang="en-US" sz="3300" dirty="0" smtClean="0">
                <a:latin typeface="Times New Roman" pitchFamily="18" charset="0"/>
                <a:cs typeface="Times New Roman" pitchFamily="18" charset="0"/>
              </a:rPr>
              <a:t>, getting </a:t>
            </a:r>
            <a:r>
              <a:rPr lang="en-US" sz="3300" dirty="0">
                <a:latin typeface="Times New Roman" pitchFamily="18" charset="0"/>
                <a:cs typeface="Times New Roman" pitchFamily="18" charset="0"/>
              </a:rPr>
              <a:t>to know people around the world, making new friends and connecting to the old ones. Social Media has created a wider platform for the users which includes photo sharing, blogging, social gaming, social networks, video sharing, business networks, virtual worlds, reviews and much more. Even governments and politicians utilize social media to engage with constituents and voters</a:t>
            </a:r>
            <a:r>
              <a:rPr lang="en-US" dirty="0"/>
              <a:t>.</a:t>
            </a:r>
            <a:endParaRPr lang="en-IN" dirty="0"/>
          </a:p>
        </p:txBody>
      </p:sp>
    </p:spTree>
    <p:extLst>
      <p:ext uri="{BB962C8B-B14F-4D97-AF65-F5344CB8AC3E}">
        <p14:creationId xmlns:p14="http://schemas.microsoft.com/office/powerpoint/2010/main" val="17139630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404664"/>
            <a:ext cx="8229600" cy="5472608"/>
          </a:xfrm>
        </p:spPr>
        <p:txBody>
          <a:bodyPr>
            <a:normAutofit/>
          </a:bodyPr>
          <a:lstStyle/>
          <a:p>
            <a:r>
              <a:rPr lang="en-US" sz="2300" dirty="0">
                <a:latin typeface="Times New Roman" pitchFamily="18" charset="0"/>
                <a:cs typeface="Times New Roman" pitchFamily="18" charset="0"/>
              </a:rPr>
              <a:t>According to a Dive report, 72% of Instagrammers say that they have made purchases after seeing something on the platform, which means customers, would like to buy in-app. Since followers use social media platforms to find new products, customers buying directly from social media stores save time and make impulse purchases. Retailers are exploring new ways to reach customers. Social Media has become one of the very popular platform that is increasingly been used by the retailers to attract and create customer engagement</a:t>
            </a:r>
            <a:r>
              <a:rPr lang="en-US" sz="2300" dirty="0" smtClean="0">
                <a:latin typeface="Times New Roman" pitchFamily="18" charset="0"/>
                <a:cs typeface="Times New Roman" pitchFamily="18" charset="0"/>
              </a:rPr>
              <a:t>.</a:t>
            </a:r>
          </a:p>
          <a:p>
            <a:r>
              <a:rPr lang="en-US" sz="2300" dirty="0">
                <a:latin typeface="Times New Roman" pitchFamily="18" charset="0"/>
                <a:cs typeface="Times New Roman" pitchFamily="18" charset="0"/>
              </a:rPr>
              <a:t> </a:t>
            </a:r>
            <a:r>
              <a:rPr lang="en-US" sz="2300" dirty="0">
                <a:latin typeface="Times New Roman" pitchFamily="18" charset="0"/>
                <a:cs typeface="Times New Roman" pitchFamily="18" charset="0"/>
              </a:rPr>
              <a:t>According to Forbes research study, nearly 25% of business owners are </a:t>
            </a:r>
            <a:r>
              <a:rPr lang="en-US" sz="2300" dirty="0" smtClean="0">
                <a:latin typeface="Times New Roman" pitchFamily="18" charset="0"/>
                <a:cs typeface="Times New Roman" pitchFamily="18" charset="0"/>
              </a:rPr>
              <a:t>selling </a:t>
            </a:r>
            <a:r>
              <a:rPr lang="en-US" sz="2300" dirty="0">
                <a:latin typeface="Times New Roman" pitchFamily="18" charset="0"/>
                <a:cs typeface="Times New Roman" pitchFamily="18" charset="0"/>
              </a:rPr>
              <a:t>through Facebook and 40% are using social media as a whole to generate sales. Not only does social media influence what people buy through recommendations (23%), a fully 30% of consumers say they would make purchases through </a:t>
            </a:r>
            <a:r>
              <a:rPr lang="en-US" sz="2300" dirty="0" err="1">
                <a:latin typeface="Times New Roman" pitchFamily="18" charset="0"/>
                <a:cs typeface="Times New Roman" pitchFamily="18" charset="0"/>
              </a:rPr>
              <a:t>Pinterest</a:t>
            </a:r>
            <a:r>
              <a:rPr lang="en-US" sz="2300" dirty="0">
                <a:latin typeface="Times New Roman" pitchFamily="18" charset="0"/>
                <a:cs typeface="Times New Roman" pitchFamily="18" charset="0"/>
              </a:rPr>
              <a:t>, Instagram, Twitter, or </a:t>
            </a:r>
            <a:r>
              <a:rPr lang="en-US" sz="2300" dirty="0" err="1">
                <a:latin typeface="Times New Roman" pitchFamily="18" charset="0"/>
                <a:cs typeface="Times New Roman" pitchFamily="18" charset="0"/>
              </a:rPr>
              <a:t>Snapchat</a:t>
            </a:r>
            <a:r>
              <a:rPr lang="en-US" sz="2300" dirty="0">
                <a:latin typeface="Times New Roman" pitchFamily="18" charset="0"/>
                <a:cs typeface="Times New Roman" pitchFamily="18" charset="0"/>
              </a:rPr>
              <a:t>.</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292068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67544" y="476672"/>
            <a:ext cx="8229600" cy="5328592"/>
          </a:xfrm>
        </p:spPr>
        <p:txBody>
          <a:bodyPr>
            <a:normAutofit fontScale="85000" lnSpcReduction="20000"/>
          </a:bodyPr>
          <a:lstStyle/>
          <a:p>
            <a:r>
              <a:rPr lang="en-US" dirty="0">
                <a:latin typeface="Times New Roman" pitchFamily="18" charset="0"/>
                <a:cs typeface="Times New Roman" pitchFamily="18" charset="0"/>
              </a:rPr>
              <a:t>Social Shopping is a juncture point where social media and commerce meet together. It is a way to improve the efficacy of social media ads for brands and at the same time streamline the buying process.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Let </a:t>
            </a:r>
            <a:r>
              <a:rPr lang="en-US" dirty="0">
                <a:latin typeface="Times New Roman" pitchFamily="18" charset="0"/>
                <a:cs typeface="Times New Roman" pitchFamily="18" charset="0"/>
              </a:rPr>
              <a:t>us take an example to understand social shopping better. Riya purchased a T-Shirt from an instagram store after he friend recommended the same to her. Satisfied with the product quality and the service of the online store, she recommended another friend to visit the same shop online. And the </a:t>
            </a:r>
            <a:r>
              <a:rPr lang="en-US" dirty="0">
                <a:latin typeface="Times New Roman" pitchFamily="18" charset="0"/>
                <a:cs typeface="Times New Roman" pitchFamily="18" charset="0"/>
              </a:rPr>
              <a:t>l</a:t>
            </a:r>
            <a:r>
              <a:rPr lang="en-US" dirty="0" smtClean="0">
                <a:latin typeface="Times New Roman" pitchFamily="18" charset="0"/>
                <a:cs typeface="Times New Roman" pitchFamily="18" charset="0"/>
              </a:rPr>
              <a:t>oop </a:t>
            </a:r>
            <a:r>
              <a:rPr lang="en-US" dirty="0">
                <a:latin typeface="Times New Roman" pitchFamily="18" charset="0"/>
                <a:cs typeface="Times New Roman" pitchFamily="18" charset="0"/>
              </a:rPr>
              <a:t>continued</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In simple words, it is the process of simplifying how customers buy a product online while increasing the effectiveness of social media ads for brands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While earlier, the measure of word-of-mouth (WOM) publicity was limited to family members and friends of an individual, the emergence of social media has significantly expanded this measure. Digital Word Of Mouth (DWM) has become a popular tool in social shopping to attract and engage customers.</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27995787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328592"/>
          </a:xfrm>
        </p:spPr>
        <p:txBody>
          <a:bodyPr>
            <a:normAutofit fontScale="92500" lnSpcReduction="10000"/>
          </a:bodyPr>
          <a:lstStyle/>
          <a:p>
            <a:pPr marL="109728" indent="0" algn="ctr">
              <a:buNone/>
            </a:pPr>
            <a:r>
              <a:rPr lang="en-IN" sz="4000" b="1" dirty="0" smtClean="0">
                <a:latin typeface="Times New Roman" pitchFamily="18" charset="0"/>
                <a:cs typeface="Times New Roman" pitchFamily="18" charset="0"/>
              </a:rPr>
              <a:t>Private </a:t>
            </a:r>
            <a:r>
              <a:rPr lang="en-IN" sz="4000" b="1" dirty="0">
                <a:latin typeface="Times New Roman" pitchFamily="18" charset="0"/>
                <a:cs typeface="Times New Roman" pitchFamily="18" charset="0"/>
              </a:rPr>
              <a:t>label </a:t>
            </a:r>
            <a:r>
              <a:rPr lang="en-IN" sz="4000" b="1" dirty="0" smtClean="0">
                <a:latin typeface="Times New Roman" pitchFamily="18" charset="0"/>
                <a:cs typeface="Times New Roman" pitchFamily="18" charset="0"/>
              </a:rPr>
              <a:t>brands</a:t>
            </a:r>
          </a:p>
          <a:p>
            <a:pPr marL="109728" indent="0" algn="ctr">
              <a:buNone/>
            </a:pPr>
            <a:endParaRPr lang="en-IN" sz="4000" b="1" dirty="0" smtClean="0">
              <a:latin typeface="Times New Roman" pitchFamily="18" charset="0"/>
              <a:cs typeface="Times New Roman" pitchFamily="18" charset="0"/>
            </a:endParaRPr>
          </a:p>
          <a:p>
            <a:r>
              <a:rPr lang="en-IN" sz="2500" dirty="0">
                <a:latin typeface="Times New Roman" pitchFamily="18" charset="0"/>
                <a:cs typeface="Times New Roman" pitchFamily="18" charset="0"/>
              </a:rPr>
              <a:t>Private label brands (or own brand labels) are products sold by a retailer with its own packing, but manufactured by a third party. For example, Tesco sell ordinary branded items, such as Heinz baked beans, but also sell their own ‘Tesco Value’ baked beans. Tesco will license a manufacturer to produce baked beans and then sell the product with it’s own label.</a:t>
            </a:r>
          </a:p>
          <a:p>
            <a:r>
              <a:rPr lang="en-IN" sz="2500" dirty="0">
                <a:latin typeface="Times New Roman" pitchFamily="18" charset="0"/>
                <a:cs typeface="Times New Roman" pitchFamily="18" charset="0"/>
              </a:rPr>
              <a:t>The big advantage of private label brands is that they do not include specific marketing costs; also, if a supermarket has an exclusive deal, average transport costs can be lower and they can benefit from distributional economies of scale. Because of the lower costs, the supermarket can sell the product at a lower price, but also gain a bigger profit margin.</a:t>
            </a:r>
          </a:p>
          <a:p>
            <a:pPr marL="109728" indent="0" algn="ctr">
              <a:buNone/>
            </a:pPr>
            <a:endParaRPr lang="en-IN" sz="2500" b="1" dirty="0"/>
          </a:p>
        </p:txBody>
      </p:sp>
    </p:spTree>
    <p:extLst>
      <p:ext uri="{BB962C8B-B14F-4D97-AF65-F5344CB8AC3E}">
        <p14:creationId xmlns:p14="http://schemas.microsoft.com/office/powerpoint/2010/main" val="925029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328592"/>
          </a:xfrm>
        </p:spPr>
        <p:txBody>
          <a:bodyPr>
            <a:normAutofit fontScale="92500" lnSpcReduction="10000"/>
          </a:bodyPr>
          <a:lstStyle/>
          <a:p>
            <a:pPr marL="109728" indent="0">
              <a:buNone/>
            </a:pPr>
            <a:r>
              <a:rPr lang="en-US" sz="2500" b="1" dirty="0">
                <a:latin typeface="Times New Roman" pitchFamily="18" charset="0"/>
                <a:cs typeface="Times New Roman" pitchFamily="18" charset="0"/>
              </a:rPr>
              <a:t>Definition of Manufacturer owned brand:</a:t>
            </a:r>
            <a:br>
              <a:rPr lang="en-US" sz="2500" b="1" dirty="0">
                <a:latin typeface="Times New Roman" pitchFamily="18" charset="0"/>
                <a:cs typeface="Times New Roman" pitchFamily="18" charset="0"/>
              </a:rPr>
            </a:br>
            <a:r>
              <a:rPr lang="en-US" sz="2500" dirty="0">
                <a:latin typeface="Times New Roman" pitchFamily="18" charset="0"/>
                <a:cs typeface="Times New Roman" pitchFamily="18" charset="0"/>
              </a:rPr>
              <a:t>P. Kotler, G. Armstrong, V. Wong &amp; J. Saunders (2008) defines manufacturers owned brand as “A brand created and owned by the producer of a product or service”. Manufacturer brand is also known as national brand. It has been since long in the market and has created a strong position and identity in the minds of the </a:t>
            </a:r>
            <a:r>
              <a:rPr lang="en-US" sz="2500" dirty="0" smtClean="0">
                <a:latin typeface="Times New Roman" pitchFamily="18" charset="0"/>
                <a:cs typeface="Times New Roman" pitchFamily="18" charset="0"/>
              </a:rPr>
              <a:t>customers.</a:t>
            </a:r>
            <a:r>
              <a:rPr lang="en-US" sz="2500" dirty="0">
                <a:latin typeface="Times New Roman" pitchFamily="18" charset="0"/>
                <a:cs typeface="Times New Roman" pitchFamily="18" charset="0"/>
              </a:rPr>
              <a:t/>
            </a:r>
            <a:br>
              <a:rPr lang="en-US" sz="2500" dirty="0">
                <a:latin typeface="Times New Roman" pitchFamily="18" charset="0"/>
                <a:cs typeface="Times New Roman" pitchFamily="18" charset="0"/>
              </a:rPr>
            </a:br>
            <a:r>
              <a:rPr lang="en-US" sz="2500" b="1" dirty="0">
                <a:latin typeface="Times New Roman" pitchFamily="18" charset="0"/>
                <a:cs typeface="Times New Roman" pitchFamily="18" charset="0"/>
              </a:rPr>
              <a:t>Definition of Private Labels:</a:t>
            </a:r>
            <a:br>
              <a:rPr lang="en-US" sz="2500" b="1" dirty="0">
                <a:latin typeface="Times New Roman" pitchFamily="18" charset="0"/>
                <a:cs typeface="Times New Roman" pitchFamily="18" charset="0"/>
              </a:rPr>
            </a:br>
            <a:r>
              <a:rPr lang="en-US" sz="2500" dirty="0">
                <a:latin typeface="Times New Roman" pitchFamily="18" charset="0"/>
                <a:cs typeface="Times New Roman" pitchFamily="18" charset="0"/>
              </a:rPr>
              <a:t>Lincoln and Thomassen (2008), define private labels as retailer brands: “Private Label Brands are those products which are owned, distributed and sold by the retailers under his name”. Retailer brands are also commonly called </a:t>
            </a:r>
            <a:r>
              <a:rPr lang="en-US" sz="2500" dirty="0" smtClean="0">
                <a:latin typeface="Times New Roman" pitchFamily="18" charset="0"/>
                <a:cs typeface="Times New Roman" pitchFamily="18" charset="0"/>
              </a:rPr>
              <a:t>store </a:t>
            </a:r>
            <a:r>
              <a:rPr lang="en-US" sz="2500" dirty="0">
                <a:latin typeface="Times New Roman" pitchFamily="18" charset="0"/>
                <a:cs typeface="Times New Roman" pitchFamily="18" charset="0"/>
              </a:rPr>
              <a:t>brands” or </a:t>
            </a:r>
            <a:r>
              <a:rPr lang="en-US" sz="2500" dirty="0" smtClean="0">
                <a:latin typeface="Times New Roman" pitchFamily="18" charset="0"/>
                <a:cs typeface="Times New Roman" pitchFamily="18" charset="0"/>
              </a:rPr>
              <a:t>‘own label.</a:t>
            </a:r>
            <a:r>
              <a:rPr lang="en-US" sz="2500" dirty="0">
                <a:latin typeface="Times New Roman" pitchFamily="18" charset="0"/>
                <a:cs typeface="Times New Roman" pitchFamily="18" charset="0"/>
              </a:rPr>
              <a:t/>
            </a:r>
            <a:br>
              <a:rPr lang="en-US" sz="2500" dirty="0">
                <a:latin typeface="Times New Roman" pitchFamily="18" charset="0"/>
                <a:cs typeface="Times New Roman" pitchFamily="18" charset="0"/>
              </a:rPr>
            </a:br>
            <a:r>
              <a:rPr lang="en-US" sz="2500" dirty="0">
                <a:latin typeface="Times New Roman" pitchFamily="18" charset="0"/>
                <a:cs typeface="Times New Roman" pitchFamily="18" charset="0"/>
              </a:rPr>
              <a:t>According to Beneke (2009), “Private labels are usually manufactured by a third </a:t>
            </a:r>
            <a:r>
              <a:rPr lang="en-US" sz="2500" dirty="0" smtClean="0">
                <a:latin typeface="Times New Roman" pitchFamily="18" charset="0"/>
                <a:cs typeface="Times New Roman" pitchFamily="18" charset="0"/>
              </a:rPr>
              <a:t>party under </a:t>
            </a:r>
            <a:r>
              <a:rPr lang="en-US" sz="2500" dirty="0">
                <a:latin typeface="Times New Roman" pitchFamily="18" charset="0"/>
                <a:cs typeface="Times New Roman" pitchFamily="18" charset="0"/>
              </a:rPr>
              <a:t>licensing. This third party is called contract manufacturer</a:t>
            </a:r>
            <a:r>
              <a:rPr lang="en-US" dirty="0"/>
              <a:t>”.  </a:t>
            </a:r>
            <a:endParaRPr lang="en-IN" dirty="0"/>
          </a:p>
        </p:txBody>
      </p:sp>
    </p:spTree>
    <p:extLst>
      <p:ext uri="{BB962C8B-B14F-4D97-AF65-F5344CB8AC3E}">
        <p14:creationId xmlns:p14="http://schemas.microsoft.com/office/powerpoint/2010/main" val="484301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112568"/>
          </a:xfrm>
        </p:spPr>
        <p:txBody>
          <a:bodyPr>
            <a:normAutofit/>
          </a:bodyPr>
          <a:lstStyle/>
          <a:p>
            <a:r>
              <a:rPr lang="en-US" sz="2300" dirty="0">
                <a:latin typeface="Times New Roman" pitchFamily="18" charset="0"/>
                <a:cs typeface="Times New Roman" pitchFamily="18" charset="0"/>
              </a:rPr>
              <a:t>There are various definitions and view point on the concept of Private Label Brands by various researchers. It is necessary to mention that Private Label Brands can be produced by various producers. Therefore, Adomavièiutô, K., &amp; Vengrauskas, P. V. (2012), has given a wider perspective to the definition of Private Label Brands. ‘The private label is any trade mark belonging to the retailer under exclusive rights, the title of which does not necessarily coincide with the title of the retailer, which is sold not only exclusively in own trade companies, but also disposing the trade to other large local retail sale companies and that the goods marked by this label can be produced by one or several different producers”.</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0017513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328592"/>
          </a:xfrm>
        </p:spPr>
        <p:txBody>
          <a:bodyPr>
            <a:normAutofit/>
          </a:bodyPr>
          <a:lstStyle/>
          <a:p>
            <a:pPr marL="109728" indent="0" algn="ctr">
              <a:buNone/>
            </a:pPr>
            <a:r>
              <a:rPr lang="en-US" sz="2800" b="1" dirty="0">
                <a:latin typeface="Times New Roman" pitchFamily="18" charset="0"/>
                <a:cs typeface="Times New Roman" pitchFamily="18" charset="0"/>
              </a:rPr>
              <a:t>Who makes Private Label Brands</a:t>
            </a:r>
            <a:r>
              <a:rPr lang="en-US" sz="2800" b="1" dirty="0" smtClean="0">
                <a:latin typeface="Times New Roman" pitchFamily="18" charset="0"/>
                <a:cs typeface="Times New Roman" pitchFamily="18" charset="0"/>
              </a:rPr>
              <a:t>?</a:t>
            </a:r>
          </a:p>
          <a:p>
            <a:pPr marL="109728" indent="0">
              <a:buNone/>
            </a:pPr>
            <a:endParaRPr lang="en-US" sz="2400" b="1" dirty="0" smtClean="0">
              <a:latin typeface="Times New Roman" pitchFamily="18" charset="0"/>
              <a:cs typeface="Times New Roman" pitchFamily="18" charset="0"/>
            </a:endParaRPr>
          </a:p>
          <a:p>
            <a:pPr>
              <a:buFont typeface="Courier New" pitchFamily="49" charset="0"/>
              <a:buChar char="o"/>
            </a:pPr>
            <a:r>
              <a:rPr lang="en-US" sz="2300" dirty="0" smtClean="0">
                <a:latin typeface="Times New Roman" pitchFamily="18" charset="0"/>
                <a:cs typeface="Times New Roman" pitchFamily="18" charset="0"/>
              </a:rPr>
              <a:t>Private </a:t>
            </a:r>
            <a:r>
              <a:rPr lang="en-US" sz="2300" dirty="0">
                <a:latin typeface="Times New Roman" pitchFamily="18" charset="0"/>
                <a:cs typeface="Times New Roman" pitchFamily="18" charset="0"/>
              </a:rPr>
              <a:t>Label Brands are produced by Big brand retailers and wholesalers who have the required resources necessary to undertake production </a:t>
            </a:r>
            <a:r>
              <a:rPr lang="en-US" sz="2300" dirty="0" smtClean="0">
                <a:latin typeface="Times New Roman" pitchFamily="18" charset="0"/>
                <a:cs typeface="Times New Roman" pitchFamily="18" charset="0"/>
              </a:rPr>
              <a:t>activity.</a:t>
            </a:r>
          </a:p>
          <a:p>
            <a:pPr>
              <a:buFont typeface="Courier New" pitchFamily="49" charset="0"/>
              <a:buChar char="o"/>
            </a:pPr>
            <a:r>
              <a:rPr lang="en-US" sz="2300" dirty="0" smtClean="0">
                <a:latin typeface="Times New Roman" pitchFamily="18" charset="0"/>
                <a:cs typeface="Times New Roman" pitchFamily="18" charset="0"/>
              </a:rPr>
              <a:t>Small </a:t>
            </a:r>
            <a:r>
              <a:rPr lang="en-US" sz="2300" dirty="0">
                <a:latin typeface="Times New Roman" pitchFamily="18" charset="0"/>
                <a:cs typeface="Times New Roman" pitchFamily="18" charset="0"/>
              </a:rPr>
              <a:t>and medium size manufacturers, who lack financial and other resources, undertake the manufacturing activity and give the selling job to the big size retailers who have strong distribution network and marketing base</a:t>
            </a:r>
            <a:r>
              <a:rPr lang="en-US" sz="2300" dirty="0" smtClean="0">
                <a:latin typeface="Times New Roman" pitchFamily="18" charset="0"/>
                <a:cs typeface="Times New Roman" pitchFamily="18" charset="0"/>
              </a:rPr>
              <a:t>.</a:t>
            </a:r>
          </a:p>
          <a:p>
            <a:pPr>
              <a:buFont typeface="Courier New" pitchFamily="49" charset="0"/>
              <a:buChar char="o"/>
            </a:pPr>
            <a:r>
              <a:rPr lang="en-US" sz="2300" dirty="0" smtClean="0">
                <a:latin typeface="Times New Roman" pitchFamily="18" charset="0"/>
                <a:cs typeface="Times New Roman" pitchFamily="18" charset="0"/>
              </a:rPr>
              <a:t> </a:t>
            </a:r>
            <a:r>
              <a:rPr lang="en-US" sz="2300" dirty="0">
                <a:latin typeface="Times New Roman" pitchFamily="18" charset="0"/>
                <a:cs typeface="Times New Roman" pitchFamily="18" charset="0"/>
              </a:rPr>
              <a:t>According to Private Label Manufacturers Association (PLMA), Private Label Brands are also produced by manufacturers who are in manufacturing of other National Brands i.e. manufacturer produces both national as well as Private Label Brands.</a:t>
            </a:r>
            <a:br>
              <a:rPr lang="en-US" sz="2300" dirty="0">
                <a:latin typeface="Times New Roman" pitchFamily="18" charset="0"/>
                <a:cs typeface="Times New Roman" pitchFamily="18" charset="0"/>
              </a:rPr>
            </a:b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1433924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844825"/>
            <a:ext cx="8229600" cy="4032448"/>
          </a:xfrm>
        </p:spPr>
        <p:txBody>
          <a:bodyPr>
            <a:normAutofit/>
          </a:bodyPr>
          <a:lstStyle/>
          <a:p>
            <a:r>
              <a:rPr lang="en-IN" sz="2500" dirty="0">
                <a:latin typeface="Times New Roman" pitchFamily="18" charset="0"/>
                <a:cs typeface="Times New Roman" pitchFamily="18" charset="0"/>
              </a:rPr>
              <a:t>Technology is an ever-changing playing field and those wanting to remain at the helm of innovation have to adapt. The consumer journey is charting a new course and customers and companies alike are embracing emerging technologies. As the IT industry trends such as cloud computing and SaaS become more pervasive, the world will look to brands who can deliver with accuracy and real-time efficiency.</a:t>
            </a:r>
          </a:p>
          <a:p>
            <a:endParaRPr lang="en-IN" dirty="0"/>
          </a:p>
        </p:txBody>
      </p:sp>
      <p:sp>
        <p:nvSpPr>
          <p:cNvPr id="3" name="Title 2"/>
          <p:cNvSpPr>
            <a:spLocks noGrp="1"/>
          </p:cNvSpPr>
          <p:nvPr>
            <p:ph type="title"/>
          </p:nvPr>
        </p:nvSpPr>
        <p:spPr>
          <a:xfrm>
            <a:off x="323528" y="274638"/>
            <a:ext cx="8568952" cy="1426170"/>
          </a:xfrm>
        </p:spPr>
        <p:txBody>
          <a:bodyPr>
            <a:normAutofit fontScale="90000"/>
          </a:bodyPr>
          <a:lstStyle/>
          <a:p>
            <a:pPr algn="ctr"/>
            <a:r>
              <a:rPr lang="en-IN" sz="4400" dirty="0" smtClean="0">
                <a:latin typeface="Times New Roman" pitchFamily="18" charset="0"/>
                <a:cs typeface="Times New Roman" pitchFamily="18" charset="0"/>
              </a:rPr>
              <a:t/>
            </a:r>
            <a:br>
              <a:rPr lang="en-IN" sz="4400" dirty="0" smtClean="0">
                <a:latin typeface="Times New Roman" pitchFamily="18" charset="0"/>
                <a:cs typeface="Times New Roman" pitchFamily="18" charset="0"/>
              </a:rPr>
            </a:br>
            <a:r>
              <a:rPr lang="en-IN" sz="4000" dirty="0" smtClean="0">
                <a:latin typeface="Times New Roman" pitchFamily="18" charset="0"/>
                <a:cs typeface="Times New Roman" pitchFamily="18" charset="0"/>
              </a:rPr>
              <a:t>Introduction </a:t>
            </a:r>
            <a:r>
              <a:rPr lang="en-IN" sz="4000" dirty="0">
                <a:latin typeface="Times New Roman" pitchFamily="18" charset="0"/>
                <a:cs typeface="Times New Roman" pitchFamily="18" charset="0"/>
              </a:rPr>
              <a:t>to recent trends and Technological Advancements in retailing</a:t>
            </a:r>
            <a:r>
              <a:rPr lang="en-IN" sz="4400" dirty="0">
                <a:latin typeface="Times New Roman" pitchFamily="18" charset="0"/>
                <a:cs typeface="Times New Roman" pitchFamily="18" charset="0"/>
              </a:rPr>
              <a:t/>
            </a:r>
            <a:br>
              <a:rPr lang="en-IN" sz="4400" dirty="0">
                <a:latin typeface="Times New Roman" pitchFamily="18" charset="0"/>
                <a:cs typeface="Times New Roman" pitchFamily="18" charset="0"/>
              </a:rPr>
            </a:br>
            <a:endParaRPr lang="en-IN" dirty="0"/>
          </a:p>
        </p:txBody>
      </p:sp>
    </p:spTree>
    <p:extLst>
      <p:ext uri="{BB962C8B-B14F-4D97-AF65-F5344CB8AC3E}">
        <p14:creationId xmlns:p14="http://schemas.microsoft.com/office/powerpoint/2010/main" val="39141853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328592"/>
          </a:xfrm>
        </p:spPr>
        <p:txBody>
          <a:bodyPr>
            <a:normAutofit/>
          </a:bodyPr>
          <a:lstStyle/>
          <a:p>
            <a:pPr marL="109728" indent="0" algn="ctr">
              <a:buNone/>
            </a:pPr>
            <a:r>
              <a:rPr lang="en-US" sz="2800" b="1" dirty="0">
                <a:latin typeface="Times New Roman" pitchFamily="18" charset="0"/>
                <a:cs typeface="Times New Roman" pitchFamily="18" charset="0"/>
              </a:rPr>
              <a:t>Characteristics of Private Label </a:t>
            </a:r>
            <a:r>
              <a:rPr lang="en-US" sz="2800" b="1" dirty="0" smtClean="0">
                <a:latin typeface="Times New Roman" pitchFamily="18" charset="0"/>
                <a:cs typeface="Times New Roman" pitchFamily="18" charset="0"/>
              </a:rPr>
              <a:t>Brands</a:t>
            </a:r>
          </a:p>
          <a:p>
            <a:pPr>
              <a:buFont typeface="Wingdings" pitchFamily="2" charset="2"/>
              <a:buChar char="Ø"/>
            </a:pPr>
            <a:endParaRPr lang="en-US" sz="2800" b="1" dirty="0" smtClean="0">
              <a:latin typeface="Times New Roman" pitchFamily="18" charset="0"/>
              <a:cs typeface="Times New Roman" pitchFamily="18" charset="0"/>
            </a:endParaRPr>
          </a:p>
          <a:p>
            <a:pPr marL="566928" indent="-457200">
              <a:buAutoNum type="arabicPeriod"/>
            </a:pPr>
            <a:r>
              <a:rPr lang="en-US" sz="2300" dirty="0" smtClean="0">
                <a:latin typeface="Times New Roman" pitchFamily="18" charset="0"/>
                <a:cs typeface="Times New Roman" pitchFamily="18" charset="0"/>
              </a:rPr>
              <a:t>Private </a:t>
            </a:r>
            <a:r>
              <a:rPr lang="en-US" sz="2300" dirty="0">
                <a:latin typeface="Times New Roman" pitchFamily="18" charset="0"/>
                <a:cs typeface="Times New Roman" pitchFamily="18" charset="0"/>
              </a:rPr>
              <a:t>Label Brands are known as mass FMCG (Fast Moving Consumer Goods) distributors Label. For e.g. </a:t>
            </a:r>
            <a:r>
              <a:rPr lang="en-US" sz="2300" dirty="0" smtClean="0">
                <a:latin typeface="Times New Roman" pitchFamily="18" charset="0"/>
                <a:cs typeface="Times New Roman" pitchFamily="18" charset="0"/>
              </a:rPr>
              <a:t>Wal-Mart </a:t>
            </a:r>
            <a:r>
              <a:rPr lang="en-US" sz="2300" dirty="0">
                <a:latin typeface="Times New Roman" pitchFamily="18" charset="0"/>
                <a:cs typeface="Times New Roman" pitchFamily="18" charset="0"/>
              </a:rPr>
              <a:t>in USA, Carrefour in France and Big Bazaar in India</a:t>
            </a:r>
            <a:r>
              <a:rPr lang="en-US" sz="2300" dirty="0" smtClean="0">
                <a:latin typeface="Times New Roman" pitchFamily="18" charset="0"/>
                <a:cs typeface="Times New Roman" pitchFamily="18" charset="0"/>
              </a:rPr>
              <a:t>.</a:t>
            </a:r>
          </a:p>
          <a:p>
            <a:pPr marL="109728" indent="0">
              <a:buNone/>
            </a:pPr>
            <a:endParaRPr lang="en-US" sz="2300" dirty="0" smtClean="0">
              <a:latin typeface="Times New Roman" pitchFamily="18" charset="0"/>
              <a:cs typeface="Times New Roman" pitchFamily="18" charset="0"/>
            </a:endParaRPr>
          </a:p>
          <a:p>
            <a:pPr marL="566928" indent="-457200">
              <a:buAutoNum type="arabicPeriod" startAt="2"/>
            </a:pPr>
            <a:r>
              <a:rPr lang="en-US" sz="2300" dirty="0" smtClean="0">
                <a:latin typeface="Times New Roman" pitchFamily="18" charset="0"/>
                <a:cs typeface="Times New Roman" pitchFamily="18" charset="0"/>
              </a:rPr>
              <a:t>Private </a:t>
            </a:r>
            <a:r>
              <a:rPr lang="en-US" sz="2300" dirty="0">
                <a:latin typeface="Times New Roman" pitchFamily="18" charset="0"/>
                <a:cs typeface="Times New Roman" pitchFamily="18" charset="0"/>
              </a:rPr>
              <a:t>Label Brands provide retailers’ an opportunity to create a unique position for them self in the highly competitive </a:t>
            </a:r>
            <a:r>
              <a:rPr lang="en-US" sz="2300" dirty="0" smtClean="0">
                <a:latin typeface="Times New Roman" pitchFamily="18" charset="0"/>
                <a:cs typeface="Times New Roman" pitchFamily="18" charset="0"/>
              </a:rPr>
              <a:t>market.</a:t>
            </a:r>
          </a:p>
          <a:p>
            <a:pPr marL="566928" indent="-457200">
              <a:buAutoNum type="arabicPeriod" startAt="2"/>
            </a:pPr>
            <a:endParaRPr lang="en-US" sz="2300" dirty="0">
              <a:latin typeface="Times New Roman" pitchFamily="18" charset="0"/>
              <a:cs typeface="Times New Roman" pitchFamily="18" charset="0"/>
            </a:endParaRPr>
          </a:p>
          <a:p>
            <a:pPr marL="566928" indent="-457200">
              <a:buAutoNum type="arabicPeriod" startAt="2"/>
            </a:pPr>
            <a:r>
              <a:rPr lang="en-US" sz="2300" dirty="0" smtClean="0">
                <a:latin typeface="Times New Roman" pitchFamily="18" charset="0"/>
                <a:cs typeface="Times New Roman" pitchFamily="18" charset="0"/>
              </a:rPr>
              <a:t>Retailers </a:t>
            </a:r>
            <a:r>
              <a:rPr lang="en-US" sz="2300" dirty="0">
                <a:latin typeface="Times New Roman" pitchFamily="18" charset="0"/>
                <a:cs typeface="Times New Roman" pitchFamily="18" charset="0"/>
              </a:rPr>
              <a:t>have more power and control as there is no pressure from the manufacturer in the entire process from manufacturing to selling Private Label Brands. </a:t>
            </a:r>
            <a:endParaRPr lang="en-IN" sz="2300" dirty="0">
              <a:latin typeface="Times New Roman" pitchFamily="18" charset="0"/>
              <a:cs typeface="Times New Roman" pitchFamily="18" charset="0"/>
            </a:endParaRPr>
          </a:p>
        </p:txBody>
      </p:sp>
    </p:spTree>
    <p:extLst>
      <p:ext uri="{BB962C8B-B14F-4D97-AF65-F5344CB8AC3E}">
        <p14:creationId xmlns:p14="http://schemas.microsoft.com/office/powerpoint/2010/main" val="3427059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47664" y="2132856"/>
            <a:ext cx="6048672" cy="3024336"/>
          </a:xfrm>
        </p:spPr>
      </p:pic>
    </p:spTree>
    <p:extLst>
      <p:ext uri="{BB962C8B-B14F-4D97-AF65-F5344CB8AC3E}">
        <p14:creationId xmlns:p14="http://schemas.microsoft.com/office/powerpoint/2010/main" val="3637390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620688"/>
            <a:ext cx="8229600" cy="4525963"/>
          </a:xfrm>
        </p:spPr>
        <p:txBody>
          <a:bodyPr>
            <a:normAutofit/>
          </a:bodyPr>
          <a:lstStyle/>
          <a:p>
            <a:r>
              <a:rPr lang="en-IN" sz="2300" dirty="0">
                <a:latin typeface="Times New Roman" pitchFamily="18" charset="0"/>
                <a:cs typeface="Times New Roman" pitchFamily="18" charset="0"/>
              </a:rPr>
              <a:t>To help meet the demands of a technology-enabled consumer base, businesses and solution providers must also turn toward the latest trends and possibilities provided by emerging innovations to realize their full potential. But, where to begin? These are the emerging trends businesses need to keep their eyes on in 2020</a:t>
            </a:r>
            <a:r>
              <a:rPr lang="en-IN" sz="2300" dirty="0" smtClean="0">
                <a:latin typeface="Times New Roman" pitchFamily="18" charset="0"/>
                <a:cs typeface="Times New Roman" pitchFamily="18" charset="0"/>
              </a:rPr>
              <a:t>.</a:t>
            </a:r>
          </a:p>
          <a:p>
            <a:pPr marL="109728" indent="0">
              <a:buNone/>
            </a:pPr>
            <a:endParaRPr lang="en-US" sz="2300" dirty="0" smtClean="0"/>
          </a:p>
          <a:p>
            <a:endParaRPr lang="en-IN" sz="2300" dirty="0"/>
          </a:p>
        </p:txBody>
      </p:sp>
    </p:spTree>
    <p:extLst>
      <p:ext uri="{BB962C8B-B14F-4D97-AF65-F5344CB8AC3E}">
        <p14:creationId xmlns:p14="http://schemas.microsoft.com/office/powerpoint/2010/main" val="4093144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76672"/>
            <a:ext cx="8229600" cy="5328592"/>
          </a:xfrm>
        </p:spPr>
        <p:txBody>
          <a:bodyPr>
            <a:normAutofit/>
          </a:bodyPr>
          <a:lstStyle/>
          <a:p>
            <a:pPr marL="109728" indent="0" algn="ctr">
              <a:buNone/>
            </a:pPr>
            <a:r>
              <a:rPr lang="en-US" sz="2800" b="1" dirty="0">
                <a:latin typeface="Times New Roman" pitchFamily="18" charset="0"/>
                <a:cs typeface="Times New Roman" pitchFamily="18" charset="0"/>
              </a:rPr>
              <a:t>Trends </a:t>
            </a:r>
            <a:r>
              <a:rPr lang="en-US" sz="2800" b="1" dirty="0" smtClean="0">
                <a:latin typeface="Times New Roman" pitchFamily="18" charset="0"/>
                <a:cs typeface="Times New Roman" pitchFamily="18" charset="0"/>
              </a:rPr>
              <a:t>Shaping The </a:t>
            </a:r>
            <a:r>
              <a:rPr lang="en-US" sz="2800" b="1" dirty="0">
                <a:latin typeface="Times New Roman" pitchFamily="18" charset="0"/>
                <a:cs typeface="Times New Roman" pitchFamily="18" charset="0"/>
              </a:rPr>
              <a:t>F</a:t>
            </a:r>
            <a:r>
              <a:rPr lang="en-US" sz="2800" b="1" dirty="0" smtClean="0">
                <a:latin typeface="Times New Roman" pitchFamily="18" charset="0"/>
                <a:cs typeface="Times New Roman" pitchFamily="18" charset="0"/>
              </a:rPr>
              <a:t>uture Of Retail Industry</a:t>
            </a:r>
          </a:p>
          <a:p>
            <a:pPr marL="109728" indent="0" algn="ctr">
              <a:buNone/>
            </a:pPr>
            <a:endParaRPr lang="en-US" sz="2800" b="1" dirty="0" smtClean="0">
              <a:latin typeface="Times New Roman" pitchFamily="18" charset="0"/>
              <a:cs typeface="Times New Roman" pitchFamily="18" charset="0"/>
            </a:endParaRPr>
          </a:p>
          <a:p>
            <a:pPr marL="624078" indent="-514350">
              <a:buAutoNum type="arabicPeriod"/>
            </a:pPr>
            <a:r>
              <a:rPr lang="en-US" sz="2300" dirty="0" smtClean="0">
                <a:latin typeface="Times New Roman" pitchFamily="18" charset="0"/>
                <a:cs typeface="Times New Roman" pitchFamily="18" charset="0"/>
              </a:rPr>
              <a:t>Automated Inventory System</a:t>
            </a:r>
          </a:p>
          <a:p>
            <a:pPr marL="624078" indent="-514350">
              <a:buAutoNum type="arabicPeriod"/>
            </a:pPr>
            <a:r>
              <a:rPr lang="en-US" sz="2300" dirty="0" smtClean="0">
                <a:latin typeface="Times New Roman" pitchFamily="18" charset="0"/>
                <a:cs typeface="Times New Roman" pitchFamily="18" charset="0"/>
              </a:rPr>
              <a:t>Redefined In-Store Innovation:</a:t>
            </a:r>
          </a:p>
          <a:p>
            <a:pPr marL="109728" indent="0">
              <a:buNone/>
            </a:pPr>
            <a:r>
              <a:rPr lang="en-US" sz="2300" dirty="0" smtClean="0">
                <a:latin typeface="Times New Roman" pitchFamily="18" charset="0"/>
                <a:cs typeface="Times New Roman" pitchFamily="18" charset="0"/>
              </a:rPr>
              <a:t>               *  No check-in and check-out counters</a:t>
            </a:r>
          </a:p>
          <a:p>
            <a:pPr marL="109728" indent="0">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  Innovation Digital Kiosk</a:t>
            </a:r>
          </a:p>
          <a:p>
            <a:pPr marL="109728" indent="0">
              <a:buNone/>
            </a:pPr>
            <a:r>
              <a:rPr lang="en-US" sz="2300" dirty="0">
                <a:latin typeface="Times New Roman" pitchFamily="18" charset="0"/>
                <a:cs typeface="Times New Roman" pitchFamily="18" charset="0"/>
              </a:rPr>
              <a:t> </a:t>
            </a:r>
            <a:r>
              <a:rPr lang="en-US" sz="2300" dirty="0" smtClean="0">
                <a:latin typeface="Times New Roman" pitchFamily="18" charset="0"/>
                <a:cs typeface="Times New Roman" pitchFamily="18" charset="0"/>
              </a:rPr>
              <a:t>              *  Virtual Fitting Rooms</a:t>
            </a:r>
          </a:p>
          <a:p>
            <a:pPr marL="624078" indent="-514350">
              <a:buAutoNum type="arabicPeriod"/>
            </a:pPr>
            <a:r>
              <a:rPr lang="en-US" sz="2300" dirty="0" smtClean="0">
                <a:latin typeface="Times New Roman" pitchFamily="18" charset="0"/>
                <a:cs typeface="Times New Roman" pitchFamily="18" charset="0"/>
              </a:rPr>
              <a:t>Hyper-Personalization</a:t>
            </a:r>
          </a:p>
          <a:p>
            <a:pPr marL="624078" indent="-514350">
              <a:buAutoNum type="arabicPeriod"/>
            </a:pPr>
            <a:r>
              <a:rPr lang="en-US" sz="2300" dirty="0" smtClean="0">
                <a:latin typeface="Times New Roman" pitchFamily="18" charset="0"/>
                <a:cs typeface="Times New Roman" pitchFamily="18" charset="0"/>
              </a:rPr>
              <a:t>Artificial Intelligence</a:t>
            </a:r>
          </a:p>
          <a:p>
            <a:pPr marL="624078" indent="-514350">
              <a:buAutoNum type="arabicPeriod"/>
            </a:pPr>
            <a:r>
              <a:rPr lang="en-US" sz="2300" dirty="0" smtClean="0">
                <a:latin typeface="Times New Roman" pitchFamily="18" charset="0"/>
                <a:cs typeface="Times New Roman" pitchFamily="18" charset="0"/>
              </a:rPr>
              <a:t>Hyper-local Retailing</a:t>
            </a:r>
            <a:endParaRPr lang="en-IN" sz="2300" dirty="0">
              <a:latin typeface="Times New Roman" pitchFamily="18" charset="0"/>
              <a:cs typeface="Times New Roman" pitchFamily="18" charset="0"/>
            </a:endParaRPr>
          </a:p>
          <a:p>
            <a:pPr marL="109728" indent="0">
              <a:buNone/>
            </a:pPr>
            <a:endParaRPr lang="en-IN" sz="2300" dirty="0"/>
          </a:p>
        </p:txBody>
      </p:sp>
    </p:spTree>
    <p:extLst>
      <p:ext uri="{BB962C8B-B14F-4D97-AF65-F5344CB8AC3E}">
        <p14:creationId xmlns:p14="http://schemas.microsoft.com/office/powerpoint/2010/main" val="1613853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fontAlgn="base"/>
            <a:r>
              <a:rPr lang="en-IN" dirty="0" smtClean="0">
                <a:latin typeface="Times New Roman" pitchFamily="18" charset="0"/>
                <a:cs typeface="Times New Roman" pitchFamily="18" charset="0"/>
              </a:rPr>
              <a:t>Omni channel </a:t>
            </a:r>
            <a:r>
              <a:rPr lang="en-IN" dirty="0">
                <a:latin typeface="Times New Roman" pitchFamily="18" charset="0"/>
                <a:cs typeface="Times New Roman" pitchFamily="18" charset="0"/>
              </a:rPr>
              <a:t>retail is a business model in which all existing channels become completely integrated to offer customers a seamless shopping experience.</a:t>
            </a:r>
          </a:p>
          <a:p>
            <a:pPr fontAlgn="base"/>
            <a:r>
              <a:rPr lang="en-IN" dirty="0">
                <a:latin typeface="Times New Roman" pitchFamily="18" charset="0"/>
                <a:cs typeface="Times New Roman" pitchFamily="18" charset="0"/>
              </a:rPr>
              <a:t>This </a:t>
            </a:r>
            <a:r>
              <a:rPr lang="en-IN" dirty="0" smtClean="0">
                <a:latin typeface="Times New Roman" pitchFamily="18" charset="0"/>
                <a:cs typeface="Times New Roman" pitchFamily="18" charset="0"/>
              </a:rPr>
              <a:t>Omni channel </a:t>
            </a:r>
            <a:r>
              <a:rPr lang="en-IN" dirty="0">
                <a:latin typeface="Times New Roman" pitchFamily="18" charset="0"/>
                <a:cs typeface="Times New Roman" pitchFamily="18" charset="0"/>
              </a:rPr>
              <a:t>retail strategy is empowered by centralized data management, which means that the distinctions among channels, both physical and online ones, are blurred.</a:t>
            </a:r>
          </a:p>
          <a:p>
            <a:pPr fontAlgn="base"/>
            <a:r>
              <a:rPr lang="en-IN" dirty="0">
                <a:latin typeface="Times New Roman" pitchFamily="18" charset="0"/>
                <a:cs typeface="Times New Roman" pitchFamily="18" charset="0"/>
              </a:rPr>
              <a:t>As a result, customers can simultaneously use different channels in their shopping process, starting their search at a channel and finish the purchase in another one. They are given chances to create their own preferable shopping routines, which seems to be more attractive to a new generation of consumers in the 21st century.</a:t>
            </a:r>
          </a:p>
          <a:p>
            <a:pPr fontAlgn="base"/>
            <a:r>
              <a:rPr lang="en-IN" dirty="0">
                <a:latin typeface="Times New Roman" pitchFamily="18" charset="0"/>
                <a:cs typeface="Times New Roman" pitchFamily="18" charset="0"/>
              </a:rPr>
              <a:t>It’s noteworthy that </a:t>
            </a:r>
            <a:r>
              <a:rPr lang="en-IN" dirty="0" smtClean="0">
                <a:latin typeface="Times New Roman" pitchFamily="18" charset="0"/>
                <a:cs typeface="Times New Roman" pitchFamily="18" charset="0"/>
              </a:rPr>
              <a:t>Omni channel </a:t>
            </a:r>
            <a:r>
              <a:rPr lang="en-IN" dirty="0">
                <a:latin typeface="Times New Roman" pitchFamily="18" charset="0"/>
                <a:cs typeface="Times New Roman" pitchFamily="18" charset="0"/>
              </a:rPr>
              <a:t>retail approach can be adopted simultaneously in sales channels, inventory management, and marketing strategy.</a:t>
            </a:r>
          </a:p>
          <a:p>
            <a:pPr marL="109728" indent="0">
              <a:buNone/>
            </a:pPr>
            <a:endParaRPr lang="en-IN"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pPr algn="ctr"/>
            <a:r>
              <a:rPr lang="en-IN" sz="4400" dirty="0">
                <a:latin typeface="Times New Roman" pitchFamily="18" charset="0"/>
                <a:cs typeface="Times New Roman" pitchFamily="18" charset="0"/>
              </a:rPr>
              <a:t>Omni Channel Retailing </a:t>
            </a:r>
            <a:br>
              <a:rPr lang="en-IN" sz="4400" dirty="0">
                <a:latin typeface="Times New Roman" pitchFamily="18" charset="0"/>
                <a:cs typeface="Times New Roman" pitchFamily="18" charset="0"/>
              </a:rPr>
            </a:br>
            <a:endParaRPr lang="en-IN" dirty="0"/>
          </a:p>
        </p:txBody>
      </p:sp>
    </p:spTree>
    <p:extLst>
      <p:ext uri="{BB962C8B-B14F-4D97-AF65-F5344CB8AC3E}">
        <p14:creationId xmlns:p14="http://schemas.microsoft.com/office/powerpoint/2010/main" val="1593101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404664"/>
            <a:ext cx="8229600" cy="5472608"/>
          </a:xfrm>
        </p:spPr>
        <p:txBody>
          <a:bodyPr>
            <a:normAutofit/>
          </a:bodyPr>
          <a:lstStyle/>
          <a:p>
            <a:pPr marL="109728" indent="0" fontAlgn="base">
              <a:buNone/>
            </a:pPr>
            <a:r>
              <a:rPr lang="en-IN" sz="2800" b="1" dirty="0">
                <a:latin typeface="Times New Roman" pitchFamily="18" charset="0"/>
                <a:cs typeface="Times New Roman" pitchFamily="18" charset="0"/>
              </a:rPr>
              <a:t>A shift from </a:t>
            </a:r>
            <a:r>
              <a:rPr lang="en-IN" sz="2800" b="1" dirty="0" smtClean="0">
                <a:latin typeface="Times New Roman" pitchFamily="18" charset="0"/>
                <a:cs typeface="Times New Roman" pitchFamily="18" charset="0"/>
              </a:rPr>
              <a:t>single-channel to </a:t>
            </a:r>
            <a:r>
              <a:rPr lang="en-IN" sz="2800" b="1" dirty="0">
                <a:latin typeface="Times New Roman" pitchFamily="18" charset="0"/>
                <a:cs typeface="Times New Roman" pitchFamily="18" charset="0"/>
              </a:rPr>
              <a:t>multi-channel retailing</a:t>
            </a:r>
          </a:p>
          <a:p>
            <a:pPr fontAlgn="base"/>
            <a:r>
              <a:rPr lang="en-IN" sz="2800" dirty="0">
                <a:latin typeface="Times New Roman" pitchFamily="18" charset="0"/>
                <a:cs typeface="Times New Roman" pitchFamily="18" charset="0"/>
              </a:rPr>
              <a:t>Single-channel</a:t>
            </a:r>
          </a:p>
          <a:p>
            <a:pPr fontAlgn="base"/>
            <a:r>
              <a:rPr lang="en-IN" sz="2800" dirty="0">
                <a:latin typeface="Times New Roman" pitchFamily="18" charset="0"/>
                <a:cs typeface="Times New Roman" pitchFamily="18" charset="0"/>
              </a:rPr>
              <a:t>Multi-channel</a:t>
            </a:r>
          </a:p>
          <a:p>
            <a:pPr marL="109728" indent="0">
              <a:buNone/>
            </a:pPr>
            <a:endParaRPr lang="en-IN" sz="2800" dirty="0">
              <a:latin typeface="Times New Roman" pitchFamily="18" charset="0"/>
              <a:cs typeface="Times New Roman"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2276872"/>
            <a:ext cx="8208912" cy="3744416"/>
          </a:xfrm>
          <a:prstGeom prst="rect">
            <a:avLst/>
          </a:prstGeom>
        </p:spPr>
      </p:pic>
    </p:spTree>
    <p:extLst>
      <p:ext uri="{BB962C8B-B14F-4D97-AF65-F5344CB8AC3E}">
        <p14:creationId xmlns:p14="http://schemas.microsoft.com/office/powerpoint/2010/main" val="138143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548680"/>
            <a:ext cx="8229600" cy="5256584"/>
          </a:xfrm>
        </p:spPr>
        <p:txBody>
          <a:bodyPr>
            <a:normAutofit lnSpcReduction="10000"/>
          </a:bodyPr>
          <a:lstStyle/>
          <a:p>
            <a:pPr fontAlgn="base"/>
            <a:r>
              <a:rPr lang="en-IN" sz="2500" b="1" dirty="0" smtClean="0">
                <a:latin typeface="Times New Roman" pitchFamily="18" charset="0"/>
                <a:cs typeface="Times New Roman" pitchFamily="18" charset="0"/>
              </a:rPr>
              <a:t>single-channel</a:t>
            </a:r>
            <a:r>
              <a:rPr lang="en-IN" sz="2500" dirty="0" smtClean="0">
                <a:latin typeface="Times New Roman" pitchFamily="18" charset="0"/>
                <a:cs typeface="Times New Roman" pitchFamily="18" charset="0"/>
              </a:rPr>
              <a:t> </a:t>
            </a:r>
            <a:r>
              <a:rPr lang="en-IN" sz="2500" dirty="0">
                <a:latin typeface="Times New Roman" pitchFamily="18" charset="0"/>
                <a:cs typeface="Times New Roman" pitchFamily="18" charset="0"/>
              </a:rPr>
              <a:t>is the traditional retail model. It focuses on </a:t>
            </a:r>
            <a:r>
              <a:rPr lang="en-IN" sz="2500" b="1" dirty="0">
                <a:latin typeface="Times New Roman" pitchFamily="18" charset="0"/>
                <a:cs typeface="Times New Roman" pitchFamily="18" charset="0"/>
              </a:rPr>
              <a:t>one sole channel sale based on the single-distribution system</a:t>
            </a:r>
            <a:r>
              <a:rPr lang="en-IN" sz="2500" dirty="0">
                <a:latin typeface="Times New Roman" pitchFamily="18" charset="0"/>
                <a:cs typeface="Times New Roman" pitchFamily="18" charset="0"/>
              </a:rPr>
              <a:t>. The retailers own only brick-and-mortar stores (offline) or web-stores (online).</a:t>
            </a:r>
          </a:p>
          <a:p>
            <a:pPr fontAlgn="base"/>
            <a:r>
              <a:rPr lang="en-IN" sz="2500" dirty="0">
                <a:latin typeface="Times New Roman" pitchFamily="18" charset="0"/>
                <a:cs typeface="Times New Roman" pitchFamily="18" charset="0"/>
              </a:rPr>
              <a:t>Initially, this model achieved a lot of accomplishment because focusing on a single channel might minimize all expenses as well as drive sales growth. Moreover, if a provider dominated a market for their product or service, a single-channel strategy could help them keep that control.</a:t>
            </a:r>
          </a:p>
          <a:p>
            <a:pPr fontAlgn="base"/>
            <a:r>
              <a:rPr lang="en-IN" sz="2500" dirty="0">
                <a:latin typeface="Times New Roman" pitchFamily="18" charset="0"/>
                <a:cs typeface="Times New Roman" pitchFamily="18" charset="0"/>
              </a:rPr>
              <a:t>However, one channel sale encountered many limitations as the age of digital came and many more sale channels arose.</a:t>
            </a:r>
          </a:p>
          <a:p>
            <a:pPr fontAlgn="base"/>
            <a:r>
              <a:rPr lang="en-IN" sz="2500" b="1" dirty="0">
                <a:latin typeface="Times New Roman" pitchFamily="18" charset="0"/>
                <a:cs typeface="Times New Roman" pitchFamily="18" charset="0"/>
              </a:rPr>
              <a:t>Customers expected a more convenient experience and used multiple channels as well as multiple devices and platforms.</a:t>
            </a:r>
            <a:endParaRPr lang="en-IN" sz="2500" dirty="0">
              <a:latin typeface="Times New Roman" pitchFamily="18" charset="0"/>
              <a:cs typeface="Times New Roman" pitchFamily="18" charset="0"/>
            </a:endParaRPr>
          </a:p>
          <a:p>
            <a:endParaRPr lang="en-IN" dirty="0"/>
          </a:p>
        </p:txBody>
      </p:sp>
    </p:spTree>
    <p:extLst>
      <p:ext uri="{BB962C8B-B14F-4D97-AF65-F5344CB8AC3E}">
        <p14:creationId xmlns:p14="http://schemas.microsoft.com/office/powerpoint/2010/main" val="811510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472608"/>
          </a:xfrm>
        </p:spPr>
        <p:txBody>
          <a:bodyPr>
            <a:normAutofit/>
          </a:bodyPr>
          <a:lstStyle/>
          <a:p>
            <a:pPr fontAlgn="base"/>
            <a:r>
              <a:rPr lang="en-IN" sz="2300" dirty="0">
                <a:latin typeface="Times New Roman" pitchFamily="18" charset="0"/>
                <a:cs typeface="Times New Roman" pitchFamily="18" charset="0"/>
              </a:rPr>
              <a:t>As a result, a single-channel strategy is no longer enough to attract increasingly demanding customers. That put retailers under a pressure of reshaping their store management work as well as business models for fear of lagging behind in the sale-growth race.</a:t>
            </a:r>
          </a:p>
          <a:p>
            <a:pPr fontAlgn="base"/>
            <a:r>
              <a:rPr lang="en-IN" sz="2300" dirty="0">
                <a:latin typeface="Times New Roman" pitchFamily="18" charset="0"/>
                <a:cs typeface="Times New Roman" pitchFamily="18" charset="0"/>
              </a:rPr>
              <a:t>At that moment, multi-channel arose as a new retailing approach that could take advantage of the digital age to satisfy customers with whatever channels they chose. This business model quickly dominated the retail industry and continuously developed.</a:t>
            </a:r>
          </a:p>
          <a:p>
            <a:endParaRPr lang="en-IN" dirty="0"/>
          </a:p>
        </p:txBody>
      </p:sp>
    </p:spTree>
    <p:extLst>
      <p:ext uri="{BB962C8B-B14F-4D97-AF65-F5344CB8AC3E}">
        <p14:creationId xmlns:p14="http://schemas.microsoft.com/office/powerpoint/2010/main" val="1380175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221</TotalTime>
  <Words>1930</Words>
  <Application>Microsoft Office PowerPoint</Application>
  <PresentationFormat>On-screen Show (4:3)</PresentationFormat>
  <Paragraphs>108</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PowerPoint Presentation</vt:lpstr>
      <vt:lpstr>PowerPoint Presentation</vt:lpstr>
      <vt:lpstr> Introduction to recent trends and Technological Advancements in retailing </vt:lpstr>
      <vt:lpstr>PowerPoint Presentation</vt:lpstr>
      <vt:lpstr>PowerPoint Presentation</vt:lpstr>
      <vt:lpstr>Omni Channel Retailing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shopping with AR(Augmented reality)</vt:lpstr>
      <vt:lpstr>PowerPoint Presentation</vt:lpstr>
      <vt:lpstr>PowerPoint Presentation</vt:lpstr>
      <vt:lpstr>Pop up shops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czl</dc:creator>
  <cp:lastModifiedBy>czl</cp:lastModifiedBy>
  <cp:revision>22</cp:revision>
  <dcterms:created xsi:type="dcterms:W3CDTF">2020-12-23T11:39:21Z</dcterms:created>
  <dcterms:modified xsi:type="dcterms:W3CDTF">2020-12-23T18:10:57Z</dcterms:modified>
</cp:coreProperties>
</file>